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3" r:id="rId2"/>
  </p:sldMasterIdLst>
  <p:notesMasterIdLst>
    <p:notesMasterId r:id="rId12"/>
  </p:notesMasterIdLst>
  <p:sldIdLst>
    <p:sldId id="256" r:id="rId3"/>
    <p:sldId id="298" r:id="rId4"/>
    <p:sldId id="277" r:id="rId5"/>
    <p:sldId id="294" r:id="rId6"/>
    <p:sldId id="295" r:id="rId7"/>
    <p:sldId id="299" r:id="rId8"/>
    <p:sldId id="296" r:id="rId9"/>
    <p:sldId id="297" r:id="rId10"/>
    <p:sldId id="300" r:id="rId11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9B"/>
    <a:srgbClr val="FF6600"/>
    <a:srgbClr val="0000FF"/>
    <a:srgbClr val="FF0000"/>
    <a:srgbClr val="99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996" autoAdjust="0"/>
  </p:normalViewPr>
  <p:slideViewPr>
    <p:cSldViewPr>
      <p:cViewPr varScale="1">
        <p:scale>
          <a:sx n="74" d="100"/>
          <a:sy n="74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4AAAFBA1-F0B6-4FFF-AA6E-8A14E5C34C53}" type="datetimeFigureOut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82094985-A58E-4AEA-96DC-4F0967E168A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61985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2438" y="217488"/>
            <a:ext cx="5903912" cy="4429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81038" y="4911725"/>
            <a:ext cx="5443537" cy="44719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522E6C3-8829-460F-9D5D-44E21FC96D07}" type="slidenum">
              <a:rPr lang="ja-JP" altLang="en-US" sz="1200">
                <a:solidFill>
                  <a:prstClr val="black"/>
                </a:solidFill>
                <a:effectLst/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ja-JP" altLang="en-US" sz="1200">
              <a:solidFill>
                <a:prstClr val="black"/>
              </a:solidFill>
              <a:effectLst/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円/楕円 33"/>
          <p:cNvSpPr/>
          <p:nvPr userDrawn="1"/>
        </p:nvSpPr>
        <p:spPr>
          <a:xfrm>
            <a:off x="1905000" y="208597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17" name="正方形/長方形 16"/>
          <p:cNvSpPr/>
          <p:nvPr userDrawn="1"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</a:endParaRPr>
          </a:p>
        </p:txBody>
      </p:sp>
      <p:sp>
        <p:nvSpPr>
          <p:cNvPr id="18" name="正方形/長方形 17"/>
          <p:cNvSpPr/>
          <p:nvPr userDrawn="1"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</a:endParaRPr>
          </a:p>
        </p:txBody>
      </p:sp>
      <p:sp>
        <p:nvSpPr>
          <p:cNvPr id="19" name="正方形/長方形 18"/>
          <p:cNvSpPr/>
          <p:nvPr userDrawn="1"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</a:endParaRPr>
          </a:p>
        </p:txBody>
      </p:sp>
      <p:sp>
        <p:nvSpPr>
          <p:cNvPr id="20" name="正方形/長方形 19"/>
          <p:cNvSpPr/>
          <p:nvPr userDrawn="1"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</a:endParaRPr>
          </a:p>
        </p:txBody>
      </p:sp>
      <p:sp>
        <p:nvSpPr>
          <p:cNvPr id="21" name="直線コネクタ 20"/>
          <p:cNvSpPr>
            <a:spLocks noChangeShapeType="1"/>
          </p:cNvSpPr>
          <p:nvPr userDrawn="1"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24" name="直線コネクタ 23"/>
          <p:cNvSpPr>
            <a:spLocks noChangeShapeType="1"/>
          </p:cNvSpPr>
          <p:nvPr userDrawn="1"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25" name="直線コネクタ 24"/>
          <p:cNvSpPr>
            <a:spLocks noChangeShapeType="1"/>
          </p:cNvSpPr>
          <p:nvPr userDrawn="1"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26" name="直線コネクタ 25"/>
          <p:cNvSpPr>
            <a:spLocks noChangeShapeType="1"/>
          </p:cNvSpPr>
          <p:nvPr userDrawn="1"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27" name="直線コネクタ 26"/>
          <p:cNvSpPr>
            <a:spLocks noChangeShapeType="1"/>
          </p:cNvSpPr>
          <p:nvPr userDrawn="1"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29" name="正方形/長方形 28"/>
          <p:cNvSpPr/>
          <p:nvPr userDrawn="1"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30" name="円/楕円 29"/>
          <p:cNvSpPr/>
          <p:nvPr userDrawn="1"/>
        </p:nvSpPr>
        <p:spPr bwMode="auto">
          <a:xfrm>
            <a:off x="609600" y="1019175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31" name="円/楕円 30"/>
          <p:cNvSpPr/>
          <p:nvPr userDrawn="1"/>
        </p:nvSpPr>
        <p:spPr bwMode="auto">
          <a:xfrm>
            <a:off x="1309688" y="2457450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32" name="円/楕円 31"/>
          <p:cNvSpPr/>
          <p:nvPr userDrawn="1"/>
        </p:nvSpPr>
        <p:spPr bwMode="auto">
          <a:xfrm>
            <a:off x="1090613" y="3090863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33" name="円/楕円 32"/>
          <p:cNvSpPr/>
          <p:nvPr userDrawn="1"/>
        </p:nvSpPr>
        <p:spPr bwMode="auto">
          <a:xfrm>
            <a:off x="1663700" y="3378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ctrTitle"/>
          </p:nvPr>
        </p:nvSpPr>
        <p:spPr bwMode="auto">
          <a:xfrm>
            <a:off x="2195513" y="908050"/>
            <a:ext cx="6264275" cy="2665413"/>
          </a:xfrm>
          <a:noFill/>
          <a:ln w="57150" cmpd="thinThick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3600" cap="none" smtClean="0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</a:p>
        </p:txBody>
      </p:sp>
      <p:sp>
        <p:nvSpPr>
          <p:cNvPr id="37892" name="テキスト プレースホルダ 12"/>
          <p:cNvSpPr>
            <a:spLocks noGrp="1"/>
          </p:cNvSpPr>
          <p:nvPr>
            <p:ph type="subTitle" idx="1"/>
          </p:nvPr>
        </p:nvSpPr>
        <p:spPr>
          <a:xfrm>
            <a:off x="2563813" y="4437063"/>
            <a:ext cx="6400800" cy="1752600"/>
          </a:xfrm>
        </p:spPr>
        <p:txBody>
          <a:bodyPr anchor="b"/>
          <a:lstStyle>
            <a:lvl1pPr marL="0" indent="0" algn="r">
              <a:buFont typeface="Wingdings" pitchFamily="2" charset="2"/>
              <a:buNone/>
              <a:defRPr sz="2000" smtClean="0"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r>
              <a:rPr lang="ja-JP" altLang="en-US" smtClean="0"/>
              <a:t>マスタ サブタイトルの書式設定</a:t>
            </a:r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1285875" y="5416550"/>
            <a:ext cx="476250" cy="2133600"/>
          </a:xfrm>
        </p:spPr>
        <p:txBody>
          <a:bodyPr/>
          <a:lstStyle>
            <a:lvl1pPr algn="r" eaLnBrk="1" latinLnBrk="0" hangingPunct="1">
              <a:defRPr kumimoji="1" sz="12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B1EC556-8A44-4BA2-BB6C-34E5AE204CE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4333875" y="5035550"/>
            <a:ext cx="476250" cy="2895600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 algn="ctr" eaLnBrk="1" latinLnBrk="0" hangingPunct="1">
              <a:defRPr kumimoji="1" sz="1400" b="1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1F30BEE-959C-4B99-81A5-53D91C9D794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 userDrawn="1"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AB90AE-BC0F-47F8-BACF-C56B7375470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2ED4D91-602A-480C-A570-A08C031A5FB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DBC12E5-3839-44BF-ABE6-F56A308DEAFC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1FC4668-782A-463C-99E6-8C486C60B9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880BB23-CF5D-4426-83C3-4D5EDDC3AE17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7709F2D-07FE-4992-876F-27C0D1E6E74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9CCE8D3-8FF5-4547-9CFC-3D35F3657D6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F4064B2-1E53-44FF-AD82-0A56242F76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45377C-8F6C-4275-9335-087E652807B7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9666351-BF6B-4E1D-9816-93592DF20A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D81687B-8EAF-464A-A70B-3C4037BAB0A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9C1664-BDEC-427D-A3CF-F7FEFB19212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5473D4-E063-4DBF-9E61-6ED7541877F1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E530723-91BA-43C1-8A37-32664D01CEA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211888" y="17463"/>
            <a:ext cx="2003425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6850" y="17463"/>
            <a:ext cx="5862638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000D80-BFD0-4630-BE45-2A95941FB611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AEF074-418B-421F-BA34-F0290F02165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4" name="テキスト プレースホル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949DC-5F9A-4C5F-9AF7-0613C0FDFD80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8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B9D71-1109-4D64-B442-472BDA30651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841C8-24B6-47CB-84F0-2C6E82D694F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CEC58-08F8-4722-A20E-2959455BB8A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9FDC-8564-43FA-8131-0726C4446108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63B4E-DE90-4A98-A9F4-C6D6CDD0704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22EC9-4AD2-4A72-AC92-D76FAC0AA56B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462963" y="6234113"/>
            <a:ext cx="609600" cy="520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712AA-5E79-47AF-A09A-49D911987A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CD82F-189B-4313-9BE2-A3488863BB71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</p:spPr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>
          <a:xfrm>
            <a:off x="8462963" y="6234113"/>
            <a:ext cx="609600" cy="520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8C48B-C981-4EB2-B311-439AFD2DFB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BE71E6-1C69-4428-A755-CD563ABBCD1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F07DF4-0CDB-4E78-A0C3-443C47F080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261AD13-2713-4D89-A021-DB333067C91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7A55DC-E4FF-4B73-8452-4A14B9B02A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A35F62B-E887-4673-9DB8-8F7B72E762D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3DA3612-6F5B-4A3F-9ACC-289C68195DD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  <a:latin typeface="+mn-lt"/>
              <a:ea typeface="+mn-ea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en-US"/>
          </a:p>
        </p:txBody>
      </p:sp>
      <p:sp>
        <p:nvSpPr>
          <p:cNvPr id="1028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 smtClean="0">
                <a:solidFill>
                  <a:schemeClr val="tx2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DA4B9F60-2750-450D-A9B7-4326F8E9478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effectLst/>
                <a:latin typeface="Century Schoolbook" pitchFamily="18" charset="0"/>
                <a:ea typeface="ＭＳ Ｐ明朝" pitchFamily="18" charset="-128"/>
              </a:defRPr>
            </a:lvl1pPr>
          </a:lstStyle>
          <a:p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428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489950" y="6215063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effectLst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462963" y="6234113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 smtClean="0">
                <a:solidFill>
                  <a:srgbClr val="FFFFFF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7B5CDC88-8DA7-4A32-B30C-0CCABF6E0EF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571500"/>
            <a:ext cx="8215313" cy="71438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effectLst/>
              <a:latin typeface="+mn-lt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6" r:id="rId2"/>
    <p:sldLayoutId id="2147483675" r:id="rId3"/>
    <p:sldLayoutId id="2147483674" r:id="rId4"/>
    <p:sldLayoutId id="2147483688" r:id="rId5"/>
    <p:sldLayoutId id="2147483689" r:id="rId6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 kern="1200" cap="small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1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1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112644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575F6D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899C32D6-40DA-4EDD-B4F4-A27021F0D118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75F6D"/>
                </a:solidFill>
                <a:effectLst/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428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white"/>
              </a:solidFill>
              <a:effectLst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489950" y="6215063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white"/>
              </a:solidFill>
              <a:effectLst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462963" y="6234113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C242FA9A-E029-44FC-9FF5-796FB12C8C3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83883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pitchFamily="50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サブタイトル 2"/>
          <p:cNvSpPr>
            <a:spLocks noGrp="1"/>
          </p:cNvSpPr>
          <p:nvPr>
            <p:ph type="subTitle" idx="1"/>
          </p:nvPr>
        </p:nvSpPr>
        <p:spPr>
          <a:xfrm>
            <a:off x="2555875" y="4437063"/>
            <a:ext cx="6400800" cy="1752600"/>
          </a:xfrm>
        </p:spPr>
        <p:txBody>
          <a:bodyPr/>
          <a:lstStyle/>
          <a:p>
            <a:endParaRPr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201" name="Rectangle 33"/>
          <p:cNvSpPr>
            <a:spLocks noGrp="1"/>
          </p:cNvSpPr>
          <p:nvPr>
            <p:ph type="ctrTitle"/>
          </p:nvPr>
        </p:nvSpPr>
        <p:spPr>
          <a:xfrm>
            <a:off x="2195513" y="908050"/>
            <a:ext cx="6516947" cy="2665413"/>
          </a:xfrm>
          <a:ln/>
        </p:spPr>
        <p:txBody>
          <a:bodyPr>
            <a:normAutofit/>
          </a:bodyPr>
          <a:lstStyle/>
          <a:p>
            <a:r>
              <a:rPr lang="ja-JP" altLang="en-US" sz="48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会議運営マニュアル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DE1A3D-334F-4CCF-9E0D-65ADE2E8E7DA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2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547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目次</a:t>
            </a:r>
          </a:p>
        </p:txBody>
      </p:sp>
      <p:graphicFrame>
        <p:nvGraphicFramePr>
          <p:cNvPr id="105861" name="Group 38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101974"/>
              </p:ext>
            </p:extLst>
          </p:nvPr>
        </p:nvGraphicFramePr>
        <p:xfrm>
          <a:off x="251520" y="765175"/>
          <a:ext cx="8468327" cy="5793600"/>
        </p:xfrm>
        <a:graphic>
          <a:graphicData uri="http://schemas.openxmlformats.org/drawingml/2006/table">
            <a:tbl>
              <a:tblPr/>
              <a:tblGrid>
                <a:gridCol w="234236"/>
                <a:gridCol w="3193532"/>
                <a:gridCol w="943103"/>
                <a:gridCol w="497057"/>
                <a:gridCol w="981976"/>
                <a:gridCol w="1838752"/>
                <a:gridCol w="779671"/>
              </a:tblGrid>
              <a:tr h="25241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［</a:t>
                      </a: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r>
                        <a:rPr kumimoji="1" lang="ja-JP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］ 開催する会議の種類を明確にする</a:t>
                      </a: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◆会議の目的を考え、どの種類の会議なのかを明確にする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［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］ 会議の準備を行う</a:t>
                      </a: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◆会議の場所を確保する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◆必要な備品を準備する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◆会議当日に使用する資料を準備する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［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］ 召集の連絡をする</a:t>
                      </a: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◆関係者に必要な準備を依頼する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◆関係者に必要な情報を提供する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・・・・・・・・・・・・・・・・・・・・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［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］ 会議を実施する</a:t>
                      </a: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◆議事録（会議運営シート・その他書類）を全員が見られる状態にする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</a:t>
                      </a:r>
                      <a:endParaRPr kumimoji="1" lang="en-US" altLang="ja-JP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◆終了時刻、今日の議題を確認する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◆議事録を作成しながら進める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◆終了前に決まったことの再確認、次の会議の日程調整を行う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4000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［</a:t>
                      </a: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r>
                        <a:rPr kumimoji="1" lang="ja-JP" alt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］ 議事録を送付する</a:t>
                      </a: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◆議事録を関係者全員に送付する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1" lang="ja-JP" alt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90000" marR="90000" marT="18000" marB="18000"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◆次の会議に必要な準備などがあれば依頼する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・・・・・・・・・・・・・・・・・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90000" marR="90000" marT="18000" marB="18000"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105D88-238C-4159-B255-F42F0C1A6B81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3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］開催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する会議の種類を明確にする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250825" y="7651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◆会議の目的を考え、どの種類の会議なのかを明確にする</a:t>
            </a:r>
          </a:p>
        </p:txBody>
      </p:sp>
      <p:graphicFrame>
        <p:nvGraphicFramePr>
          <p:cNvPr id="59492" name="Group 10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639708"/>
              </p:ext>
            </p:extLst>
          </p:nvPr>
        </p:nvGraphicFramePr>
        <p:xfrm>
          <a:off x="287524" y="1211542"/>
          <a:ext cx="8496944" cy="4737738"/>
        </p:xfrm>
        <a:graphic>
          <a:graphicData uri="http://schemas.openxmlformats.org/drawingml/2006/table">
            <a:tbl>
              <a:tblPr/>
              <a:tblGrid>
                <a:gridCol w="2089150"/>
                <a:gridCol w="2519363"/>
                <a:gridCol w="649287"/>
                <a:gridCol w="3239144"/>
              </a:tblGrid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会議の種類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目的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時間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準備するもの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①</a:t>
                      </a: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企画会議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プロジェクトの最初。何を実施するのか案を出したり、決定したりする。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40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会議運営シート［企画会議用］ </a:t>
                      </a: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★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②キックオフ会議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プロジェクトが本格的に始動。各担当の役割分担などを行う。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90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会議運営シート［キックオフ会議用］ </a:t>
                      </a: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★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③状況報告会議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プロジェクトの進捗状況確認や認識、方針を合わせる。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スケジュール、役割分担表 など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④状況改善会議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問題が発生したとき、また良くない状況があるときに、それを解決する。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45</a:t>
                      </a:r>
                      <a:r>
                        <a:rPr kumimoji="1" lang="ja-JP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会議運営シート［状況改善会議］ </a:t>
                      </a: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★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⑤直前会議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イベントがある場合などに行う。開催直前に準備物や当日の動きを再確認する。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役割分担表、準備物一覧 など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28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⑥終結会議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プロジェクトを振り返り、反省点と改善案を出す。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r>
                        <a:rPr kumimoji="1" lang="ja-JP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分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1" lang="ja-JP" altLang="en-US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プロジェクト終結会議報告書 など</a:t>
                      </a:r>
                    </a:p>
                  </a:txBody>
                  <a:tcPr marR="360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9483" name="Text Box 91"/>
          <p:cNvSpPr txBox="1">
            <a:spLocks noChangeArrowheads="1"/>
          </p:cNvSpPr>
          <p:nvPr/>
        </p:nvSpPr>
        <p:spPr bwMode="auto">
          <a:xfrm>
            <a:off x="287338" y="6057900"/>
            <a:ext cx="3836307" cy="60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時間は会議開催時間の目安です。</a:t>
            </a:r>
          </a:p>
          <a:p>
            <a:pPr>
              <a:lnSpc>
                <a:spcPct val="120000"/>
              </a:lnSpc>
            </a:pPr>
            <a:r>
              <a:rPr lang="en-US" altLang="ja-JP" sz="14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 </a:t>
            </a:r>
            <a:r>
              <a:rPr lang="ja-JP" altLang="en-US" sz="1400">
                <a:solidFill>
                  <a:schemeClr val="accent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★</a:t>
            </a:r>
            <a:r>
              <a:rPr lang="ja-JP" altLang="en-US" sz="14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印の書類は、テンプレートがあります。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80C4C-418C-49A7-A2E1-B0A124B92097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4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728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］会議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の準備を行う</a:t>
            </a:r>
          </a:p>
        </p:txBody>
      </p:sp>
      <p:sp>
        <p:nvSpPr>
          <p:cNvPr id="97327" name="Text Box 47"/>
          <p:cNvSpPr txBox="1">
            <a:spLocks noChangeArrowheads="1"/>
          </p:cNvSpPr>
          <p:nvPr/>
        </p:nvSpPr>
        <p:spPr bwMode="auto">
          <a:xfrm>
            <a:off x="250825" y="7651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◆会議の場所を確保する</a:t>
            </a:r>
          </a:p>
        </p:txBody>
      </p:sp>
      <p:sp>
        <p:nvSpPr>
          <p:cNvPr id="97329" name="Text Box 49"/>
          <p:cNvSpPr txBox="1">
            <a:spLocks noChangeArrowheads="1"/>
          </p:cNvSpPr>
          <p:nvPr/>
        </p:nvSpPr>
        <p:spPr bwMode="auto">
          <a:xfrm>
            <a:off x="250825" y="2457450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◆必要な備品を準備する</a:t>
            </a:r>
          </a:p>
        </p:txBody>
      </p:sp>
      <p:sp>
        <p:nvSpPr>
          <p:cNvPr id="97330" name="Text Box 50"/>
          <p:cNvSpPr txBox="1">
            <a:spLocks noChangeArrowheads="1"/>
          </p:cNvSpPr>
          <p:nvPr/>
        </p:nvSpPr>
        <p:spPr bwMode="auto">
          <a:xfrm>
            <a:off x="250825" y="4833938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◆会議当日に使用する資料を準備する</a:t>
            </a:r>
          </a:p>
        </p:txBody>
      </p:sp>
      <p:sp>
        <p:nvSpPr>
          <p:cNvPr id="97331" name="Text Box 51"/>
          <p:cNvSpPr txBox="1">
            <a:spLocks noChangeArrowheads="1"/>
          </p:cNvSpPr>
          <p:nvPr/>
        </p:nvSpPr>
        <p:spPr bwMode="auto">
          <a:xfrm>
            <a:off x="575556" y="1166813"/>
            <a:ext cx="8392041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会議参加者の予定を確認した後、会議室の予約など、実施する場所を確保します。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予約を先延ばしにして使用できなくなると、日程の再調整が必要になり、二度手間です。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場所の確保は早めに行いましょう。</a:t>
            </a:r>
          </a:p>
        </p:txBody>
      </p:sp>
      <p:sp>
        <p:nvSpPr>
          <p:cNvPr id="97332" name="Text Box 52"/>
          <p:cNvSpPr txBox="1">
            <a:spLocks noChangeArrowheads="1"/>
          </p:cNvSpPr>
          <p:nvPr/>
        </p:nvSpPr>
        <p:spPr bwMode="auto">
          <a:xfrm>
            <a:off x="575556" y="2889250"/>
            <a:ext cx="8084889" cy="17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会議に必要なものを洗い出し、準備します。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この会議のやり方では、全員で議事録を確認しながら会議を進めますので、パソコン、</a:t>
            </a:r>
            <a:b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プロジェクタが必要です。プロジェクタが準備できない場合は、議事録に使用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1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テンプレートを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大きくプリントした用紙などを準備しましょう。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ホワイトボード、マーカー、付箋紙、時計、模造紙などもあったほうが良いでしょう。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時計は残り時間を意識しやすいよう、アナログのものがベストです。</a:t>
            </a:r>
          </a:p>
        </p:txBody>
      </p:sp>
      <p:sp>
        <p:nvSpPr>
          <p:cNvPr id="97333" name="Text Box 53"/>
          <p:cNvSpPr txBox="1">
            <a:spLocks noChangeArrowheads="1"/>
          </p:cNvSpPr>
          <p:nvPr/>
        </p:nvSpPr>
        <p:spPr bwMode="auto">
          <a:xfrm>
            <a:off x="575556" y="5262563"/>
            <a:ext cx="8186857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会議を実施する際、参加者の手元にあったほうが良い資料は、招集者が全員分印刷して</a:t>
            </a:r>
            <a:b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準備しておきます。（企画書、スケジュール表、役割分担表、参考資料など）</a:t>
            </a:r>
          </a:p>
          <a:p>
            <a:pPr>
              <a:lnSpc>
                <a:spcPct val="110000"/>
              </a:lnSpc>
            </a:pP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また、配布する資料は最新の状態か、準備する前に再度確認しましょう。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EAD030-8DA5-4684-84E5-0C917F05E7A7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5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933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］召集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の連絡をする</a:t>
            </a:r>
          </a:p>
        </p:txBody>
      </p:sp>
      <p:sp>
        <p:nvSpPr>
          <p:cNvPr id="99331" name="Text Box 3"/>
          <p:cNvSpPr txBox="1">
            <a:spLocks noChangeArrowheads="1"/>
          </p:cNvSpPr>
          <p:nvPr/>
        </p:nvSpPr>
        <p:spPr bwMode="auto">
          <a:xfrm>
            <a:off x="250825" y="7651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◆関係者に必要な準備を依頼する</a:t>
            </a:r>
          </a:p>
        </p:txBody>
      </p:sp>
      <p:sp>
        <p:nvSpPr>
          <p:cNvPr id="99332" name="Text Box 4"/>
          <p:cNvSpPr txBox="1">
            <a:spLocks noChangeArrowheads="1"/>
          </p:cNvSpPr>
          <p:nvPr/>
        </p:nvSpPr>
        <p:spPr bwMode="auto">
          <a:xfrm>
            <a:off x="250825" y="3681413"/>
            <a:ext cx="84248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◆関係者に必要な情報を提供する</a:t>
            </a:r>
          </a:p>
          <a:p>
            <a:r>
              <a:rPr lang="en-US" altLang="ja-JP" sz="1400" u="sng" dirty="0" smtClean="0"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 u="sng" dirty="0"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会議招集メールは次スライドのひな形を参照してください。</a:t>
            </a:r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215516" y="1166813"/>
            <a:ext cx="8263801" cy="2182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787400">
              <a:lnSpc>
                <a:spcPct val="110000"/>
              </a:lnSpc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・企画会議に案を持ち寄る場合・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・案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を考え、企画書にまとめてもらうよう依頼しましょう。</a:t>
            </a:r>
          </a:p>
          <a:p>
            <a:pPr defTabSz="787400">
              <a:lnSpc>
                <a:spcPct val="110000"/>
              </a:lnSpc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同じ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形式で書いてもらうと、比較して見やすくなります。</a:t>
            </a:r>
          </a:p>
          <a:p>
            <a:pPr defTabSz="787400">
              <a:lnSpc>
                <a:spcPct val="110000"/>
              </a:lnSpc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	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期日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を決め、事前に提出してもらいましょう。</a:t>
            </a:r>
          </a:p>
          <a:p>
            <a:pPr defTabSz="787400">
              <a:lnSpc>
                <a:spcPct val="110000"/>
              </a:lnSpc>
              <a:spcBef>
                <a:spcPct val="30000"/>
              </a:spcBef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・進捗を報告してもらう場合・・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・各担当者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に、進捗状況が報告できるよう、まとめてもらいます。</a:t>
            </a:r>
          </a:p>
          <a:p>
            <a:pPr defTabSz="787400">
              <a:lnSpc>
                <a:spcPct val="110000"/>
              </a:lnSpc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	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困って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いることなども会議で挙げてもらうよう依頼します。</a:t>
            </a:r>
          </a:p>
          <a:p>
            <a:pPr defTabSz="787400">
              <a:lnSpc>
                <a:spcPct val="110000"/>
              </a:lnSpc>
              <a:spcBef>
                <a:spcPct val="30000"/>
              </a:spcBef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・状況改善会議を行う場合・・・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・会議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までに改善案を各自考えておいてもらいましょう。</a:t>
            </a:r>
          </a:p>
          <a:p>
            <a:pPr defTabSz="787400">
              <a:lnSpc>
                <a:spcPct val="110000"/>
              </a:lnSpc>
              <a:spcBef>
                <a:spcPct val="30000"/>
              </a:spcBef>
            </a:pP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・終結会議を行う場合・・・・・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・プロジェクト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実行において感じた問題点、良かったことなど、</a:t>
            </a:r>
            <a:b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	</a:t>
            </a:r>
            <a:r>
              <a:rPr lang="ja-JP" altLang="en-US" sz="14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会議</a:t>
            </a:r>
            <a:r>
              <a:rPr lang="ja-JP" altLang="en-US" sz="14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までに各自まとめておいてもらいましょう。</a:t>
            </a:r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468313" y="4249738"/>
            <a:ext cx="8186857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・会議の日程、開始時刻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終了時刻、開催場所、準備が必要なこと・物</a:t>
            </a:r>
          </a:p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・議題、会議の目的・ゴール</a:t>
            </a:r>
          </a:p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・案を考えるのに必要なデータ、参考資料、招集者の意見、提出期限</a:t>
            </a:r>
          </a:p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・事前記入の項目を埋めた会議運営シート（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会議運営シートを利用する会議の場合）</a:t>
            </a:r>
          </a:p>
        </p:txBody>
      </p:sp>
      <p:sp>
        <p:nvSpPr>
          <p:cNvPr id="99335" name="AutoShape 7"/>
          <p:cNvSpPr>
            <a:spLocks noChangeArrowheads="1"/>
          </p:cNvSpPr>
          <p:nvPr/>
        </p:nvSpPr>
        <p:spPr bwMode="auto">
          <a:xfrm>
            <a:off x="611188" y="5634038"/>
            <a:ext cx="6229350" cy="963612"/>
          </a:xfrm>
          <a:prstGeom prst="roundRect">
            <a:avLst>
              <a:gd name="adj" fmla="val 7764"/>
            </a:avLst>
          </a:prstGeom>
          <a:solidFill>
            <a:schemeClr val="bg1"/>
          </a:solidFill>
          <a:ln w="19050">
            <a:solidFill>
              <a:srgbClr val="0000FF"/>
            </a:solidFill>
            <a:round/>
            <a:headEnd/>
            <a:tailEnd/>
          </a:ln>
          <a:effectLst/>
        </p:spPr>
        <p:txBody>
          <a:bodyPr anchor="ctr"/>
          <a:lstStyle/>
          <a:p>
            <a:pPr marL="269875" indent="-269875"/>
            <a:r>
              <a:rPr lang="ja-JP" altLang="en-US" sz="1400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＜議題・ゴール設定のルール＞</a:t>
            </a:r>
          </a:p>
          <a:p>
            <a:pPr marL="269875" indent="-269875">
              <a:spcBef>
                <a:spcPct val="20000"/>
              </a:spcBef>
            </a:pPr>
            <a:r>
              <a:rPr lang="ja-JP" altLang="en-US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u="sng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あいまいな言葉は使用しない</a:t>
            </a:r>
          </a:p>
          <a:p>
            <a:pPr marL="269875" indent="-269875">
              <a:spcBef>
                <a:spcPct val="20000"/>
              </a:spcBef>
            </a:pPr>
            <a:r>
              <a:rPr lang="ja-JP" altLang="en-US" sz="1400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sz="1400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400">
                <a:solidFill>
                  <a:srgbClr val="0000FF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全員が同じ認識を持てない言葉、「○○について」などは禁止！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48383C-4858-4FB3-B8A8-98E14E22A4C5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6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6500" name="Rectangle 4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参考テンプレート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]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会議招集メール　ひな形</a:t>
            </a: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431800" y="1196975"/>
            <a:ext cx="6804025" cy="5435600"/>
          </a:xfrm>
          <a:prstGeom prst="rect">
            <a:avLst/>
          </a:prstGeom>
          <a:noFill/>
          <a:ln w="9525">
            <a:solidFill>
              <a:srgbClr val="969696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件名：［重要］　○○会議招集連絡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各位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お疲れ様です。○○です。下記のとおり、○○会議を開催します。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会議運営シートを本メールに添付します。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（添付ファイル：○○）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会議参加前に必ずご一読ください。不明な点は、私までおたずねください。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会議に参加できない方は、○月○日○時までに、本メールの返信にて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全員宛てに不参加連絡をお願いします。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また、会議に参加できない方も、下記の通り、提出期限までに○○案を送ってください。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＊＊＊＊＊＊＊＊＊＊＊＊＊＊＊＊＊＊＊＊＊＊＊＊＊＊＊＊＊＊＊＊＊＊＊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日程：○月○日（○）　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00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場所：○○会議室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目的：○○についての○○のため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ゴール：○○を決定し、担当と期日の確定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会議前に下記の通り、各自○○について意見をください。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提出期限：○月○日（○）○時まで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提出方法：メール本文または資料添付にて、○○宛てに本メールの返信にて送ってください。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○○案を考えるために必要なデータ、参考資料は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種類です。本メールに添付します。</a:t>
            </a: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（添付ファイル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  <a:sym typeface="Wingdings" pitchFamily="2" charset="2"/>
              </a:rPr>
              <a:t>：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  <a:sym typeface="Wingdings" pitchFamily="2" charset="2"/>
              </a:rPr>
              <a:t>①</a:t>
            </a:r>
            <a:r>
              <a:rPr lang="en-US" altLang="ja-JP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○○</a:t>
            </a:r>
            <a:r>
              <a:rPr lang="ja-JP" altLang="en-US" sz="1200" dirty="0" err="1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②○○）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＊＊＊＊＊＊＊＊＊＊＊＊＊＊＊＊＊＊＊＊＊＊＊＊＊＊＊＊＊＊＊＊＊＊＊</a:t>
            </a:r>
          </a:p>
          <a:p>
            <a:endParaRPr lang="ja-JP" altLang="en-US" sz="12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12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どうぞよろしくお願いします。</a:t>
            </a:r>
          </a:p>
        </p:txBody>
      </p:sp>
      <p:sp>
        <p:nvSpPr>
          <p:cNvPr id="106502" name="Rectangle 6"/>
          <p:cNvSpPr>
            <a:spLocks noChangeArrowheads="1"/>
          </p:cNvSpPr>
          <p:nvPr/>
        </p:nvSpPr>
        <p:spPr bwMode="auto">
          <a:xfrm>
            <a:off x="449263" y="735013"/>
            <a:ext cx="826319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会議を招集する際は、以下の文面を参考にしてください。○○には適切な情報を入力してください。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C93E40-DDF7-41CA-BE91-1BAC0D99503F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7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137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］会議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を実施する</a:t>
            </a:r>
          </a:p>
        </p:txBody>
      </p:sp>
      <p:sp>
        <p:nvSpPr>
          <p:cNvPr id="101379" name="Text Box 3"/>
          <p:cNvSpPr txBox="1">
            <a:spLocks noChangeArrowheads="1"/>
          </p:cNvSpPr>
          <p:nvPr/>
        </p:nvSpPr>
        <p:spPr bwMode="auto">
          <a:xfrm>
            <a:off x="250825" y="7651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◆議事録（会議運営シート・その他書類）を全員が見られる状態にする</a:t>
            </a:r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50825" y="216852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◆終了時刻、今日の議題を確認する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50825" y="3716338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◆議事録を作成しながら進める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250825" y="522922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◆終了前に決まったことの再確認、次の会議の日程調整を行う</a:t>
            </a:r>
          </a:p>
        </p:txBody>
      </p:sp>
      <p:sp>
        <p:nvSpPr>
          <p:cNvPr id="101383" name="Text Box 7"/>
          <p:cNvSpPr txBox="1">
            <a:spLocks noChangeArrowheads="1"/>
          </p:cNvSpPr>
          <p:nvPr/>
        </p:nvSpPr>
        <p:spPr bwMode="auto">
          <a:xfrm>
            <a:off x="449143" y="1130936"/>
            <a:ext cx="8443337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会議中、全員で議事録を見ながら会議を進めます。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～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人なら一緒にパソコンを見ながら</a:t>
            </a:r>
            <a:b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でも良いですが、それ以上の場合は、プロジェクタを準備して投影しましょう。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プロジェクタがない場合は、大きく印刷した議事録を中央に置くなどしましょう。</a:t>
            </a:r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449143" y="2527220"/>
            <a:ext cx="8186857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会議の最初に、招集者は時計を示して会議の終了時刻を知らせ、全員に意識させます。</a:t>
            </a:r>
          </a:p>
          <a:p>
            <a:pPr>
              <a:lnSpc>
                <a:spcPct val="110000"/>
              </a:lnSpc>
            </a:pP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議題も読み上げ、何を決めるのかをはっきりと伝えます。</a:t>
            </a:r>
          </a:p>
          <a:p>
            <a:pPr>
              <a:lnSpc>
                <a:spcPct val="110000"/>
              </a:lnSpc>
            </a:pPr>
            <a:r>
              <a:rPr lang="ja-JP" altLang="en-US" sz="16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どの議題に何分の時間をかけるのかも決めておくと良いでしょう。</a:t>
            </a:r>
          </a:p>
        </p:txBody>
      </p:sp>
      <p:sp>
        <p:nvSpPr>
          <p:cNvPr id="101385" name="Text Box 9"/>
          <p:cNvSpPr txBox="1">
            <a:spLocks noChangeArrowheads="1"/>
          </p:cNvSpPr>
          <p:nvPr/>
        </p:nvSpPr>
        <p:spPr bwMode="auto">
          <a:xfrm>
            <a:off x="449143" y="4076799"/>
            <a:ext cx="8392041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議事録は会議中に書記が書き込んでいきます。（メモをとる代わりに、議事録に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直接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1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記録するイメージ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です）</a:t>
            </a:r>
          </a:p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全員が見ている中で書き込み、認識の違いや記録のモレはその場で指摘してもらいます。</a:t>
            </a:r>
          </a:p>
        </p:txBody>
      </p:sp>
      <p:sp>
        <p:nvSpPr>
          <p:cNvPr id="101386" name="Text Box 10"/>
          <p:cNvSpPr txBox="1">
            <a:spLocks noChangeArrowheads="1"/>
          </p:cNvSpPr>
          <p:nvPr/>
        </p:nvSpPr>
        <p:spPr bwMode="auto">
          <a:xfrm>
            <a:off x="449143" y="5599033"/>
            <a:ext cx="8392041" cy="11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会議を終了する前に、招集者がその日決まった内容を読み上げ、認識のズレなどがないか</a:t>
            </a:r>
            <a:b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確認します。次の会議の日程調整もその場でしておくと良いでしょう。</a:t>
            </a:r>
            <a:b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その日の会議自体の反省もすると、会議のやり方をブラッシュアップしていくこと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が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1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できます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885CAC-AFA1-44F4-B5EA-1A21B43B15B6}" type="slidenum">
              <a:rPr lang="ja-JP" altLang="en-US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pPr>
                <a:defRPr/>
              </a:pPr>
              <a:t>8</a:t>
            </a:fld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42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</a:t>
            </a:r>
            <a:r>
              <a:rPr lang="en-US" altLang="ja-JP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］議事録</a:t>
            </a:r>
            <a:r>
              <a:rPr lang="ja-JP" altLang="en-US" b="1" cap="none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を送付する</a:t>
            </a:r>
          </a:p>
        </p:txBody>
      </p:sp>
      <p:sp>
        <p:nvSpPr>
          <p:cNvPr id="103427" name="Text Box 3"/>
          <p:cNvSpPr txBox="1">
            <a:spLocks noChangeArrowheads="1"/>
          </p:cNvSpPr>
          <p:nvPr/>
        </p:nvSpPr>
        <p:spPr bwMode="auto">
          <a:xfrm>
            <a:off x="250825" y="765175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◆議事録を関係者全員に送付する</a:t>
            </a:r>
          </a:p>
        </p:txBody>
      </p:sp>
      <p:sp>
        <p:nvSpPr>
          <p:cNvPr id="103428" name="Text Box 4"/>
          <p:cNvSpPr txBox="1">
            <a:spLocks noChangeArrowheads="1"/>
          </p:cNvSpPr>
          <p:nvPr/>
        </p:nvSpPr>
        <p:spPr bwMode="auto">
          <a:xfrm>
            <a:off x="250825" y="3500438"/>
            <a:ext cx="8424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ja-JP" altLang="en-US" sz="200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◆次の会議に必要な準備などがあれば依頼する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395536" y="1146175"/>
            <a:ext cx="85972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会議終了後は、書記が会議中に作成した議事録（会議運営シート・その他書類）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関係者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全員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に送付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します。送付はメールなどを利用し、できればその日のうちに送ります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時間が経つと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、参加者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の記憶もあいまいになってしまいます）</a:t>
            </a:r>
          </a:p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各担当が何をいつまでにするのか、など、会議で決まった重要なことは、メール本文にも</a:t>
            </a:r>
            <a:b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記載したほうが良いでしょう。</a:t>
            </a:r>
          </a:p>
        </p:txBody>
      </p:sp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395536" y="3897313"/>
            <a:ext cx="8186857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議事録送付時に、次の会議の日程も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知らせます。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</a:t>
            </a:r>
            <a:r>
              <a:rPr lang="en-US" altLang="ja-JP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ここで日程を知らせますが、次回会議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の召集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は、また改めて行います）</a:t>
            </a:r>
          </a:p>
          <a:p>
            <a:pPr>
              <a:lnSpc>
                <a:spcPct val="120000"/>
              </a:lnSpc>
            </a:pP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また、各自が準備すべきもの、資料などがあれば、そのメールで依頼し、早めに準備</a:t>
            </a: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</a:t>
            </a:r>
            <a:endParaRPr lang="en-US" altLang="ja-JP" sz="1600" dirty="0" smtClean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とりかかってもらえる</a:t>
            </a:r>
            <a:r>
              <a:rPr lang="ja-JP" altLang="en-US" sz="16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ようにします。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8462963" y="6234113"/>
            <a:ext cx="6096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BFC61B2D-4D7A-43E5-92D5-B907F629D6CA}" type="slidenum">
              <a:rPr lang="ja-JP" altLang="en-US" sz="1400" b="1">
                <a:solidFill>
                  <a:srgbClr val="FFFFFF"/>
                </a:solidFill>
                <a:effectLst/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ja-JP" altLang="en-US" sz="1400" b="1">
              <a:solidFill>
                <a:srgbClr val="FFFFFF"/>
              </a:solidFill>
              <a:effectLst/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54088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Internet Explorer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 Vista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ロゴは、米国 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 Corporation 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および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またはその関連会社の商標です。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制作・著作：マイクロソフト株式会社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スパイス">
  <a:themeElements>
    <a:clrScheme name="スパイス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スパイス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スパイス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1856</TotalTime>
  <Words>1381</Words>
  <Application>Microsoft Office PowerPoint</Application>
  <PresentationFormat>画面に合わせる (4:3)</PresentationFormat>
  <Paragraphs>177</Paragraphs>
  <Slides>9</Slides>
  <Notes>9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1" baseType="lpstr">
      <vt:lpstr>スパイス</vt:lpstr>
      <vt:lpstr>1_スパイス</vt:lpstr>
      <vt:lpstr>会議運営マニュアル</vt:lpstr>
      <vt:lpstr>目次</vt:lpstr>
      <vt:lpstr>［1］開催する会議の種類を明確にする</vt:lpstr>
      <vt:lpstr>［2］会議の準備を行う</vt:lpstr>
      <vt:lpstr>［3］召集の連絡をする</vt:lpstr>
      <vt:lpstr>[参考テンプレート]会議招集メール　ひな形</vt:lpstr>
      <vt:lpstr>［4］会議を実施する</vt:lpstr>
      <vt:lpstr>［5］議事録を送付する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会議運営マニュアル</dc:title>
  <dc:creator>マイクロソフト株式会社</dc:creator>
  <cp:lastModifiedBy>Oda Junko</cp:lastModifiedBy>
  <cp:revision>218</cp:revision>
  <dcterms:created xsi:type="dcterms:W3CDTF">2008-10-05T05:04:51Z</dcterms:created>
  <dcterms:modified xsi:type="dcterms:W3CDTF">2011-04-11T09:57:23Z</dcterms:modified>
</cp:coreProperties>
</file>