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6"/>
  </p:notesMasterIdLst>
  <p:sldIdLst>
    <p:sldId id="262" r:id="rId3"/>
    <p:sldId id="261" r:id="rId4"/>
    <p:sldId id="263" r:id="rId5"/>
  </p:sldIdLst>
  <p:sldSz cx="9906000" cy="6858000" type="A4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b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0C0C0"/>
    <a:srgbClr val="FFC671"/>
    <a:srgbClr val="000066"/>
    <a:srgbClr val="CCCCFF"/>
    <a:srgbClr val="99CCFF"/>
    <a:srgbClr val="B3B3F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601" autoAdjust="0"/>
    <p:restoredTop sz="98177" autoAdjust="0"/>
  </p:normalViewPr>
  <p:slideViewPr>
    <p:cSldViewPr snapToGrid="0">
      <p:cViewPr varScale="1">
        <p:scale>
          <a:sx n="87" d="100"/>
          <a:sy n="87" d="100"/>
        </p:scale>
        <p:origin x="-78" y="-420"/>
      </p:cViewPr>
      <p:guideLst>
        <p:guide orient="horz" pos="3855"/>
        <p:guide pos="31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>
            <a:lvl1pPr defTabSz="1066800">
              <a:defRPr sz="1400" b="0"/>
            </a:lvl1pPr>
          </a:lstStyle>
          <a:p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>
            <a:lvl1pPr algn="r" defTabSz="1066800">
              <a:defRPr sz="1400" b="0"/>
            </a:lvl1pPr>
          </a:lstStyle>
          <a:p>
            <a:endParaRPr lang="en-US" altLang="ja-JP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7550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3537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9275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b" anchorCtr="0" compatLnSpc="1">
            <a:prstTxWarp prst="textNoShape">
              <a:avLst/>
            </a:prstTxWarp>
          </a:bodyPr>
          <a:lstStyle>
            <a:lvl1pPr defTabSz="1066800">
              <a:defRPr sz="1400" b="0"/>
            </a:lvl1pPr>
          </a:lstStyle>
          <a:p>
            <a:endParaRPr lang="en-US" altLang="ja-JP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39275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b" anchorCtr="0" compatLnSpc="1">
            <a:prstTxWarp prst="textNoShape">
              <a:avLst/>
            </a:prstTxWarp>
          </a:bodyPr>
          <a:lstStyle>
            <a:lvl1pPr algn="r" defTabSz="1066800">
              <a:defRPr sz="1400" b="0"/>
            </a:lvl1pPr>
          </a:lstStyle>
          <a:p>
            <a:fld id="{594FB3C6-A2A5-4BE8-AE28-3C7619F7049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109092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2967BF-DCA9-4B77-B0A9-5A5B39CA562D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8395D9-5D32-48A8-914D-5435C70F6F0C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2FD2B1-8BC5-4230-B18B-95E637D5B336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4505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06375" y="217488"/>
            <a:ext cx="6396038" cy="4429125"/>
          </a:xfrm>
          <a:ln/>
        </p:spPr>
      </p:sp>
      <p:sp>
        <p:nvSpPr>
          <p:cNvPr id="45059" name="ノート プレースホルダ 2"/>
          <p:cNvSpPr>
            <a:spLocks noGrp="1"/>
          </p:cNvSpPr>
          <p:nvPr>
            <p:ph type="body" idx="1"/>
          </p:nvPr>
        </p:nvSpPr>
        <p:spPr>
          <a:xfrm>
            <a:off x="681038" y="4911725"/>
            <a:ext cx="5443537" cy="4471988"/>
          </a:xfrm>
        </p:spPr>
        <p:txBody>
          <a:bodyPr lIns="91440" tIns="45720" rIns="91440" bIns="45720"/>
          <a:lstStyle/>
          <a:p>
            <a:endParaRPr lang="ja-JP" altLang="ja-JP"/>
          </a:p>
        </p:txBody>
      </p:sp>
      <p:sp>
        <p:nvSpPr>
          <p:cNvPr id="4" name="スライド番号プレースホルダ 3"/>
          <p:cNvSpPr txBox="1">
            <a:spLocks noGrp="1"/>
          </p:cNvSpPr>
          <p:nvPr/>
        </p:nvSpPr>
        <p:spPr>
          <a:xfrm>
            <a:off x="3330575" y="9240838"/>
            <a:ext cx="2949575" cy="496887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5984A89-88A1-4D41-9131-9F87D57337B8}" type="slidenum">
              <a:rPr lang="ja-JP" altLang="en-US" sz="1200" b="0">
                <a:solidFill>
                  <a:prstClr val="black"/>
                </a:solidFill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ja-JP" altLang="en-US" sz="1200" b="0">
              <a:solidFill>
                <a:prstClr val="black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2FDD00D-A7F0-4D9F-8885-F3D7961EEA2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104AE08-08B7-4A17-80B7-BE4B919C04E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2DC6B7-00F7-4538-97DB-A4776DBA74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3968750" cy="4873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16450" y="1600200"/>
            <a:ext cx="3968750" cy="4873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92BC5F2-38CD-4490-B843-D489EDABA18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2378D2C-5F72-4CA2-B79B-C95A159620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0A884ED-61AB-4884-9F49-1034C1861A8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31AEB24-99D0-4F5D-8C19-40891FC2AA4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53920A7-9834-4CD3-9994-22A09C145B2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1D150B-B47C-488B-B4DA-E0FC42D399F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19FC028-063D-43C6-9F57-D9B315B23EC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27825" y="17463"/>
            <a:ext cx="2171700" cy="64563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12725" y="17463"/>
            <a:ext cx="6362700" cy="6456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4720434-8166-4067-A093-77425417154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949325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b="0" dirty="0">
              <a:solidFill>
                <a:prstClr val="black"/>
              </a:solidFill>
              <a:latin typeface="Century Schoolbook"/>
              <a:ea typeface="HGP創英角ｺﾞｼｯｸUB" pitchFamily="50" charset="-128"/>
            </a:endParaRPr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212725" y="17463"/>
            <a:ext cx="8686800" cy="5715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smtClean="0"/>
              <a:t>マスタ タイトルの書式設定</a:t>
            </a:r>
            <a:endParaRPr lang="en-US" smtClean="0"/>
          </a:p>
        </p:txBody>
      </p:sp>
      <p:sp>
        <p:nvSpPr>
          <p:cNvPr id="43012" name="テキスト プレースホルダ 1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0899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 rot="5400000">
            <a:off x="8305007" y="1066006"/>
            <a:ext cx="2011362" cy="41592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200" b="0">
                <a:solidFill>
                  <a:srgbClr val="575F6D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 rot="5400000">
            <a:off x="7705726" y="3721100"/>
            <a:ext cx="3200400" cy="396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rgbClr val="575F6D"/>
                </a:solidFill>
                <a:latin typeface="+mn-lt"/>
                <a:ea typeface="ＭＳ Ｐ明朝" pitchFamily="18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155575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b="0">
              <a:solidFill>
                <a:prstClr val="black"/>
              </a:solidFill>
              <a:latin typeface="Century Schoolbook"/>
              <a:ea typeface="HGP創英角ｺﾞｼｯｸUB" pitchFamily="50" charset="-128"/>
            </a:endParaRPr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97409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b="0">
              <a:solidFill>
                <a:prstClr val="black"/>
              </a:solidFill>
              <a:latin typeface="Century Schoolbook"/>
              <a:ea typeface="HGP創英角ｺﾞｼｯｸUB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9575800" y="0"/>
            <a:ext cx="3302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b="0">
              <a:solidFill>
                <a:prstClr val="white"/>
              </a:solidFill>
            </a:endParaRPr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965835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b="0">
              <a:solidFill>
                <a:prstClr val="black"/>
              </a:solidFill>
              <a:latin typeface="Century Schoolbook"/>
              <a:ea typeface="HGP創英角ｺﾞｼｯｸUB" pitchFamily="50" charset="-128"/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9197975" y="6215063"/>
            <a:ext cx="595313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b="0" dirty="0">
              <a:solidFill>
                <a:prstClr val="white"/>
              </a:solidFill>
            </a:endParaRPr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9167813" y="6234113"/>
            <a:ext cx="6604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 b="1">
                <a:solidFill>
                  <a:srgbClr val="FFFFFF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0809B68-3044-40BE-87DD-A2B0E8D18D0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15" name="直線コネクタ 14"/>
          <p:cNvSpPr>
            <a:spLocks noChangeShapeType="1"/>
          </p:cNvSpPr>
          <p:nvPr userDrawn="1"/>
        </p:nvSpPr>
        <p:spPr bwMode="auto">
          <a:xfrm flipV="1">
            <a:off x="0" y="620713"/>
            <a:ext cx="9086850" cy="22225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b="0">
              <a:solidFill>
                <a:prstClr val="black"/>
              </a:solidFill>
              <a:latin typeface="Century Schoolbook"/>
              <a:ea typeface="HGP創英角ｺﾞｼｯｸUB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kumimoji="1" sz="2100">
          <a:solidFill>
            <a:schemeClr val="tx1"/>
          </a:solidFill>
          <a:latin typeface="+mn-lt"/>
          <a:ea typeface="+mn-ea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umimoji="1">
          <a:solidFill>
            <a:schemeClr val="tx1"/>
          </a:solidFill>
          <a:latin typeface="+mn-lt"/>
          <a:ea typeface="+mn-ea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umimoji="1">
          <a:solidFill>
            <a:schemeClr val="tx1"/>
          </a:solidFill>
          <a:latin typeface="+mn-lt"/>
          <a:ea typeface="+mn-ea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5pPr>
      <a:lvl6pPr marL="19192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6pPr>
      <a:lvl7pPr marL="23764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7pPr>
      <a:lvl8pPr marL="28336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8pPr>
      <a:lvl9pPr marL="32908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9" name="Text Box 19"/>
          <p:cNvSpPr txBox="1">
            <a:spLocks noChangeArrowheads="1"/>
          </p:cNvSpPr>
          <p:nvPr/>
        </p:nvSpPr>
        <p:spPr bwMode="auto">
          <a:xfrm>
            <a:off x="304800" y="314325"/>
            <a:ext cx="50321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b="0">
                <a:solidFill>
                  <a:srgbClr val="000066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en-US" altLang="ja-JP" b="0">
                <a:solidFill>
                  <a:srgbClr val="3333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en-US" altLang="ja-JP" b="0">
                <a:solidFill>
                  <a:srgbClr val="B3B3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ja-JP" altLang="en-US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「準備物チェックシート」ご利用の前に</a:t>
            </a:r>
          </a:p>
        </p:txBody>
      </p:sp>
      <p:sp>
        <p:nvSpPr>
          <p:cNvPr id="35860" name="Text Box 20"/>
          <p:cNvSpPr txBox="1">
            <a:spLocks noChangeArrowheads="1"/>
          </p:cNvSpPr>
          <p:nvPr/>
        </p:nvSpPr>
        <p:spPr bwMode="auto">
          <a:xfrm>
            <a:off x="354013" y="801688"/>
            <a:ext cx="8494633" cy="1634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１）本シートに記載している準備物は、例として挙げているものです。</a:t>
            </a:r>
          </a:p>
          <a:p>
            <a:pPr>
              <a:lnSpc>
                <a:spcPct val="120000"/>
              </a:lnSpc>
            </a:pPr>
            <a:r>
              <a:rPr lang="ja-JP" altLang="en-US" sz="1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準備物はイベント内容によって変わりますので、改編して利用されることをお勧めします。</a:t>
            </a:r>
          </a:p>
          <a:p>
            <a:pPr>
              <a:lnSpc>
                <a:spcPct val="120000"/>
              </a:lnSpc>
            </a:pPr>
            <a:endParaRPr lang="ja-JP" altLang="en-US" sz="1200" b="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２）チェック項目は具体的にするのがポイントです。</a:t>
            </a:r>
          </a:p>
          <a:p>
            <a:pPr>
              <a:lnSpc>
                <a:spcPct val="120000"/>
              </a:lnSpc>
            </a:pPr>
            <a:r>
              <a:rPr lang="ja-JP" altLang="en-US" sz="1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「</a:t>
            </a:r>
            <a:r>
              <a:rPr lang="ja-JP" altLang="en-US" sz="1200" b="0" u="sng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黒色</a:t>
            </a:r>
            <a:r>
              <a:rPr lang="ja-JP" altLang="en-US" sz="1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</a:t>
            </a:r>
            <a:r>
              <a:rPr lang="ja-JP" altLang="en-US" sz="1200" b="0" u="sng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ホワイトボードマーカー</a:t>
            </a:r>
            <a:r>
              <a:rPr lang="ja-JP" altLang="en-US" sz="1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が</a:t>
            </a:r>
            <a:r>
              <a:rPr lang="ja-JP" altLang="en-US" sz="1200" b="0" u="sng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２本</a:t>
            </a:r>
            <a:r>
              <a:rPr lang="ja-JP" altLang="en-US" sz="1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」など、誰が見ても同じ準備ができるよう、色、種類、数などを記載します。</a:t>
            </a:r>
          </a:p>
          <a:p>
            <a:pPr>
              <a:lnSpc>
                <a:spcPct val="120000"/>
              </a:lnSpc>
            </a:pPr>
            <a:endParaRPr lang="ja-JP" altLang="en-US" sz="1200" b="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３）チェックシートはプリントして使用してください。</a:t>
            </a:r>
          </a:p>
        </p:txBody>
      </p:sp>
      <p:sp>
        <p:nvSpPr>
          <p:cNvPr id="35861" name="Text Box 21"/>
          <p:cNvSpPr txBox="1">
            <a:spLocks noChangeArrowheads="1"/>
          </p:cNvSpPr>
          <p:nvPr/>
        </p:nvSpPr>
        <p:spPr bwMode="auto">
          <a:xfrm>
            <a:off x="304800" y="2938463"/>
            <a:ext cx="68246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b="0">
                <a:solidFill>
                  <a:srgbClr val="000066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en-US" altLang="ja-JP" b="0">
                <a:solidFill>
                  <a:srgbClr val="3333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en-US" altLang="ja-JP" b="0">
                <a:solidFill>
                  <a:srgbClr val="B3B3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ja-JP" altLang="en-US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「準備物チェックシート」の応用について</a:t>
            </a:r>
          </a:p>
        </p:txBody>
      </p:sp>
      <p:sp>
        <p:nvSpPr>
          <p:cNvPr id="35862" name="Text Box 22"/>
          <p:cNvSpPr txBox="1">
            <a:spLocks noChangeArrowheads="1"/>
          </p:cNvSpPr>
          <p:nvPr/>
        </p:nvSpPr>
        <p:spPr bwMode="auto">
          <a:xfrm>
            <a:off x="354013" y="3392488"/>
            <a:ext cx="8340745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2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チェックシートは項目を変えるだけで、その他準備の確認事項や、リハーサル用に改編して利用することも可能です。</a:t>
            </a:r>
          </a:p>
          <a:p>
            <a:pPr>
              <a:lnSpc>
                <a:spcPct val="120000"/>
              </a:lnSpc>
            </a:pPr>
            <a:r>
              <a:rPr lang="ja-JP" altLang="en-US" sz="12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また、内容を“役割ごとに実行すること”にすれば、行動を振り返るマニュアルとしても活用できます。</a:t>
            </a:r>
          </a:p>
        </p:txBody>
      </p:sp>
      <p:pic>
        <p:nvPicPr>
          <p:cNvPr id="35870" name="Picture 30"/>
          <p:cNvPicPr>
            <a:picLocks noChangeAspect="1" noChangeArrowheads="1"/>
          </p:cNvPicPr>
          <p:nvPr/>
        </p:nvPicPr>
        <p:blipFill>
          <a:blip r:embed="rId3" cstate="print"/>
          <a:srcRect l="505" t="27022" r="11685" b="1538"/>
          <a:stretch>
            <a:fillRect/>
          </a:stretch>
        </p:blipFill>
        <p:spPr bwMode="auto">
          <a:xfrm>
            <a:off x="446088" y="4129088"/>
            <a:ext cx="4911725" cy="2332037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36"/>
          <a:stretch/>
        </p:blipFill>
        <p:spPr bwMode="auto">
          <a:xfrm>
            <a:off x="896938" y="1527084"/>
            <a:ext cx="8597134" cy="4747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141288" y="184150"/>
            <a:ext cx="30876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1200" i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［準備物チェックシート］操作解説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3256279" y="65450"/>
            <a:ext cx="6321425" cy="59055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800" i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記号の意味</a:t>
            </a:r>
          </a:p>
          <a:p>
            <a:r>
              <a:rPr lang="ja-JP" altLang="en-US" sz="8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挿入＞図＞ファイルから	・・・「＞」記号は、メニュー名をたどることを示す</a:t>
            </a:r>
          </a:p>
          <a:p>
            <a:r>
              <a:rPr lang="ja-JP" altLang="en-US" sz="8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ダブルクリック→ワードアート	・・・「→」記号は、次のアクションを示す</a:t>
            </a:r>
          </a:p>
          <a:p>
            <a:r>
              <a:rPr lang="en-US" altLang="ja-JP" sz="8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付きの説明書き		・・・操作のワンポイントアドバイス</a:t>
            </a:r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4745038" y="4616450"/>
            <a:ext cx="1103312" cy="933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3005138" y="1371600"/>
            <a:ext cx="300355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9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×</a:t>
            </a:r>
            <a:r>
              <a:rPr lang="ja-JP" altLang="en-US" sz="9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印のところにマウスポインタを持っていき、ダブルクリックしてカーソルがたったら文字を打ち変えます。</a:t>
            </a:r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 flipH="1" flipV="1">
            <a:off x="744538" y="1241425"/>
            <a:ext cx="668337" cy="1263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4829" name="Line 13"/>
          <p:cNvSpPr>
            <a:spLocks noChangeShapeType="1"/>
          </p:cNvSpPr>
          <p:nvPr/>
        </p:nvSpPr>
        <p:spPr bwMode="auto">
          <a:xfrm flipV="1">
            <a:off x="2540000" y="1593850"/>
            <a:ext cx="438150" cy="447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376237" y="823913"/>
            <a:ext cx="466602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ja-JP" altLang="en-US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図を貼り付けています。</a:t>
            </a:r>
          </a:p>
          <a:p>
            <a:r>
              <a:rPr lang="ja-JP" altLang="en-US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セルの幅などを変更した場合は、この図形を適切な位置までドラッグしてください。</a:t>
            </a:r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5094514" y="5665788"/>
            <a:ext cx="3936774" cy="5078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ja-JP" altLang="en-US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セルをクリックし、内容を書き換えます。</a:t>
            </a:r>
          </a:p>
          <a:p>
            <a:r>
              <a:rPr lang="ja-JP" altLang="en-US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一部分のみ変更したい場合は、その文字の位置にマウスポインタを持っていき、ダブルクリックしてカーソルがたったら文字を打ち変えます。</a:t>
            </a:r>
          </a:p>
        </p:txBody>
      </p:sp>
      <p:sp>
        <p:nvSpPr>
          <p:cNvPr id="35276" name="AutoShape 460"/>
          <p:cNvSpPr>
            <a:spLocks noChangeArrowheads="1"/>
          </p:cNvSpPr>
          <p:nvPr/>
        </p:nvSpPr>
        <p:spPr bwMode="auto">
          <a:xfrm>
            <a:off x="7456488" y="1154113"/>
            <a:ext cx="2078037" cy="609600"/>
          </a:xfrm>
          <a:prstGeom prst="wedgeRectCallout">
            <a:avLst>
              <a:gd name="adj1" fmla="val -40602"/>
              <a:gd name="adj2" fmla="val 10625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ja-JP" altLang="en-US" sz="1200" b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チェックを実施した人の名前を記入します</a:t>
            </a:r>
          </a:p>
        </p:txBody>
      </p:sp>
      <p:sp>
        <p:nvSpPr>
          <p:cNvPr id="35278" name="AutoShape 462"/>
          <p:cNvSpPr>
            <a:spLocks noChangeArrowheads="1"/>
          </p:cNvSpPr>
          <p:nvPr/>
        </p:nvSpPr>
        <p:spPr bwMode="auto">
          <a:xfrm>
            <a:off x="206375" y="3602038"/>
            <a:ext cx="1739991" cy="795337"/>
          </a:xfrm>
          <a:prstGeom prst="wedgeRectCallout">
            <a:avLst>
              <a:gd name="adj1" fmla="val 38395"/>
              <a:gd name="adj2" fmla="val -116326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ja-JP" altLang="en-US" sz="1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（プリントした後）</a:t>
            </a:r>
          </a:p>
          <a:p>
            <a:pPr algn="ctr"/>
            <a:r>
              <a:rPr lang="ja-JP" altLang="en-US" sz="1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ここにチェックを</a:t>
            </a:r>
            <a:br>
              <a:rPr lang="ja-JP" altLang="en-US" sz="1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2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入れます</a:t>
            </a:r>
          </a:p>
        </p:txBody>
      </p:sp>
      <p:sp>
        <p:nvSpPr>
          <p:cNvPr id="35280" name="Text Box 464"/>
          <p:cNvSpPr txBox="1">
            <a:spLocks noChangeArrowheads="1"/>
          </p:cNvSpPr>
          <p:nvPr/>
        </p:nvSpPr>
        <p:spPr bwMode="auto">
          <a:xfrm>
            <a:off x="5252584" y="6160135"/>
            <a:ext cx="3627437" cy="228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セル内で文字を折り返すときは、</a:t>
            </a:r>
            <a:r>
              <a:rPr lang="en-US" altLang="ja-JP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Alt</a:t>
            </a:r>
            <a:r>
              <a:rPr lang="ja-JP" altLang="en-US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＋</a:t>
            </a:r>
            <a:r>
              <a:rPr lang="en-US" altLang="ja-JP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Enter</a:t>
            </a:r>
            <a:r>
              <a:rPr lang="ja-JP" altLang="en-US" sz="900" b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キーを押します。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 2"/>
          <p:cNvSpPr txBox="1">
            <a:spLocks noGrp="1"/>
          </p:cNvSpPr>
          <p:nvPr/>
        </p:nvSpPr>
        <p:spPr>
          <a:xfrm>
            <a:off x="9167813" y="6234113"/>
            <a:ext cx="660400" cy="520700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8AC999A2-0CC0-4D4E-B8DB-77C8EE65B42D}" type="slidenum">
              <a:rPr lang="ja-JP" altLang="en-US" sz="1400">
                <a:solidFill>
                  <a:srgbClr val="FFFFFF"/>
                </a:solidFill>
                <a:latin typeface="+mn-lt"/>
                <a:ea typeface="+mn-ea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ja-JP" altLang="en-US" sz="1400">
              <a:solidFill>
                <a:srgbClr val="FFFFFF"/>
              </a:solidFill>
              <a:latin typeface="+mn-lt"/>
              <a:ea typeface="+mn-ea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268413" y="4365625"/>
            <a:ext cx="7369175" cy="1584325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 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ロゴ、</a:t>
            </a: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Internet Explorer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 Vista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 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ロゴは、米国 </a:t>
            </a: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 Corporation 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および</a:t>
            </a:r>
            <a:r>
              <a:rPr kumimoji="0" lang="en-US" altLang="ja-JP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またはその関連会社の商標です。</a:t>
            </a:r>
          </a:p>
          <a:p>
            <a:pPr>
              <a:lnSpc>
                <a:spcPct val="120000"/>
              </a:lnSpc>
            </a:pP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その他、記載されている会社名および製品名は、各社の商標または登録商標です。</a:t>
            </a:r>
          </a:p>
          <a:p>
            <a:pPr>
              <a:lnSpc>
                <a:spcPct val="120000"/>
              </a:lnSpc>
            </a:pP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制作・著作：マイクロソフト株式会社</a:t>
            </a:r>
          </a:p>
          <a:p>
            <a:pPr>
              <a:lnSpc>
                <a:spcPct val="120000"/>
              </a:lnSpc>
            </a:pPr>
            <a:r>
              <a:rPr kumimoji="0" lang="ja-JP" altLang="en-US" sz="1400" b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無断使用・複製・転載を禁止します。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スパイス">
  <a:themeElements>
    <a:clrScheme name="1_スパイス 1">
      <a:dk1>
        <a:srgbClr val="000000"/>
      </a:dk1>
      <a:lt1>
        <a:srgbClr val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FFFFFF"/>
      </a:accent3>
      <a:accent4>
        <a:srgbClr val="000000"/>
      </a:accent4>
      <a:accent5>
        <a:srgbClr val="FEC3AE"/>
      </a:accent5>
      <a:accent6>
        <a:srgbClr val="6989C4"/>
      </a:accent6>
      <a:hlink>
        <a:srgbClr val="D2611C"/>
      </a:hlink>
      <a:folHlink>
        <a:srgbClr val="3B435B"/>
      </a:folHlink>
    </a:clrScheme>
    <a:fontScheme name="1_スパイス">
      <a:majorFont>
        <a:latin typeface="HGP創英角ｺﾞｼｯｸUB"/>
        <a:ea typeface="ＭＳ Ｐゴシック"/>
        <a:cs typeface=""/>
      </a:majorFont>
      <a:minorFont>
        <a:latin typeface="Century Schoolbook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1_スパイス 1">
        <a:dk1>
          <a:srgbClr val="000000"/>
        </a:dk1>
        <a:lt1>
          <a:srgbClr val="FFFFFF"/>
        </a:lt1>
        <a:dk2>
          <a:srgbClr val="575F6D"/>
        </a:dk2>
        <a:lt2>
          <a:srgbClr val="FFF39D"/>
        </a:lt2>
        <a:accent1>
          <a:srgbClr val="FE8637"/>
        </a:accent1>
        <a:accent2>
          <a:srgbClr val="7598D9"/>
        </a:accent2>
        <a:accent3>
          <a:srgbClr val="FFFFFF"/>
        </a:accent3>
        <a:accent4>
          <a:srgbClr val="000000"/>
        </a:accent4>
        <a:accent5>
          <a:srgbClr val="FEC3AE"/>
        </a:accent5>
        <a:accent6>
          <a:srgbClr val="6989C4"/>
        </a:accent6>
        <a:hlink>
          <a:srgbClr val="D2611C"/>
        </a:hlink>
        <a:folHlink>
          <a:srgbClr val="3B435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5868</TotalTime>
  <Words>288</Words>
  <Application>Microsoft Office PowerPoint</Application>
  <PresentationFormat>A4 210 x 297 mm</PresentationFormat>
  <Paragraphs>34</Paragraphs>
  <Slides>3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3</vt:i4>
      </vt:variant>
    </vt:vector>
  </HeadingPairs>
  <TitlesOfParts>
    <vt:vector size="5" baseType="lpstr">
      <vt:lpstr>標準デザイン</vt:lpstr>
      <vt:lpstr>1_スパイス</vt:lpstr>
      <vt:lpstr>PowerPoint プレゼンテーション</vt:lpstr>
      <vt:lpstr>PowerPoint プレゼンテーション</vt:lpstr>
      <vt:lpstr>PowerPoint プレゼンテーション</vt:lpstr>
    </vt:vector>
  </TitlesOfParts>
  <Company>kn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マイクロソフト株式会社</dc:creator>
  <cp:lastModifiedBy>Oda Junko</cp:lastModifiedBy>
  <cp:revision>241</cp:revision>
  <dcterms:created xsi:type="dcterms:W3CDTF">2004-10-04T02:25:45Z</dcterms:created>
  <dcterms:modified xsi:type="dcterms:W3CDTF">2011-04-11T11:37:37Z</dcterms:modified>
</cp:coreProperties>
</file>