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49" r:id="rId2"/>
  </p:sldMasterIdLst>
  <p:notesMasterIdLst>
    <p:notesMasterId r:id="rId6"/>
  </p:notesMasterIdLst>
  <p:sldIdLst>
    <p:sldId id="262" r:id="rId3"/>
    <p:sldId id="261" r:id="rId4"/>
    <p:sldId id="263" r:id="rId5"/>
  </p:sldIdLst>
  <p:sldSz cx="9906000" cy="6858000" type="A4"/>
  <p:notesSz cx="6805613" cy="9939338"/>
  <p:defaultTextStyle>
    <a:defPPr>
      <a:defRPr lang="ja-JP"/>
    </a:defPPr>
    <a:lvl1pPr algn="ctr" rtl="0" fontAlgn="base">
      <a:spcBef>
        <a:spcPct val="0"/>
      </a:spcBef>
      <a:spcAft>
        <a:spcPct val="0"/>
      </a:spcAft>
      <a:defRPr kumimoji="1" b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kumimoji="1" b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kumimoji="1" b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kumimoji="1" b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kumimoji="1" b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b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b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b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b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C0C0C0"/>
    <a:srgbClr val="FFC671"/>
    <a:srgbClr val="000066"/>
    <a:srgbClr val="CCCCFF"/>
    <a:srgbClr val="99CCFF"/>
    <a:srgbClr val="B3B3FF"/>
    <a:srgbClr val="333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6601" autoAdjust="0"/>
    <p:restoredTop sz="98177" autoAdjust="0"/>
  </p:normalViewPr>
  <p:slideViewPr>
    <p:cSldViewPr snapToGrid="0">
      <p:cViewPr varScale="1">
        <p:scale>
          <a:sx n="87" d="100"/>
          <a:sy n="87" d="100"/>
        </p:scale>
        <p:origin x="-78" y="-420"/>
      </p:cViewPr>
      <p:guideLst>
        <p:guide orient="horz" pos="3855"/>
        <p:guide pos="318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6611" tIns="53308" rIns="106611" bIns="53308" numCol="1" anchor="t" anchorCtr="0" compatLnSpc="1">
            <a:prstTxWarp prst="textNoShape">
              <a:avLst/>
            </a:prstTxWarp>
          </a:bodyPr>
          <a:lstStyle>
            <a:lvl1pPr algn="l" defTabSz="1066800">
              <a:defRPr sz="1400" b="0"/>
            </a:lvl1pPr>
          </a:lstStyle>
          <a:p>
            <a:endParaRPr lang="en-US" altLang="ja-JP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4450" y="0"/>
            <a:ext cx="2949575" cy="49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6611" tIns="53308" rIns="106611" bIns="53308" numCol="1" anchor="t" anchorCtr="0" compatLnSpc="1">
            <a:prstTxWarp prst="textNoShape">
              <a:avLst/>
            </a:prstTxWarp>
          </a:bodyPr>
          <a:lstStyle>
            <a:lvl1pPr algn="r" defTabSz="1066800">
              <a:defRPr sz="1400" b="0"/>
            </a:lvl1pPr>
          </a:lstStyle>
          <a:p>
            <a:endParaRPr lang="en-US" altLang="ja-JP"/>
          </a:p>
        </p:txBody>
      </p:sp>
      <p:sp>
        <p:nvSpPr>
          <p:cNvPr id="81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7550" y="746125"/>
            <a:ext cx="5381625" cy="3727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81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2813"/>
            <a:ext cx="5443537" cy="4470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6611" tIns="53308" rIns="106611" bIns="5330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9275"/>
            <a:ext cx="2949575" cy="49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6611" tIns="53308" rIns="106611" bIns="53308" numCol="1" anchor="b" anchorCtr="0" compatLnSpc="1">
            <a:prstTxWarp prst="textNoShape">
              <a:avLst/>
            </a:prstTxWarp>
          </a:bodyPr>
          <a:lstStyle>
            <a:lvl1pPr algn="l" defTabSz="1066800">
              <a:defRPr sz="1400" b="0"/>
            </a:lvl1pPr>
          </a:lstStyle>
          <a:p>
            <a:endParaRPr lang="en-US" altLang="ja-JP"/>
          </a:p>
        </p:txBody>
      </p:sp>
      <p:sp>
        <p:nvSpPr>
          <p:cNvPr id="81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4450" y="9439275"/>
            <a:ext cx="2949575" cy="49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6611" tIns="53308" rIns="106611" bIns="53308" numCol="1" anchor="b" anchorCtr="0" compatLnSpc="1">
            <a:prstTxWarp prst="textNoShape">
              <a:avLst/>
            </a:prstTxWarp>
          </a:bodyPr>
          <a:lstStyle>
            <a:lvl1pPr algn="r" defTabSz="1066800">
              <a:defRPr sz="1400" b="0"/>
            </a:lvl1pPr>
          </a:lstStyle>
          <a:p>
            <a:fld id="{100D7E6E-6F04-4492-A80B-6D90AF05AC5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8911026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51CAAD8-6C4E-47F2-BB1C-56151B3D2E78}" type="slidenum">
              <a:rPr lang="en-US" altLang="ja-JP"/>
              <a:pPr/>
              <a:t>1</a:t>
            </a:fld>
            <a:endParaRPr lang="en-US" altLang="ja-JP"/>
          </a:p>
        </p:txBody>
      </p:sp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409B72D-66BD-41C0-91E9-C8F850C776BC}" type="slidenum">
              <a:rPr lang="en-US" altLang="ja-JP"/>
              <a:pPr/>
              <a:t>2</a:t>
            </a:fld>
            <a:endParaRPr lang="en-US" altLang="ja-JP"/>
          </a:p>
        </p:txBody>
      </p:sp>
      <p:sp>
        <p:nvSpPr>
          <p:cNvPr id="3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7E37095-6939-4EC8-BD0C-C07CB275076F}" type="slidenum">
              <a:rPr lang="en-US" altLang="ja-JP"/>
              <a:pPr/>
              <a:t>3</a:t>
            </a:fld>
            <a:endParaRPr lang="en-US" altLang="ja-JP"/>
          </a:p>
        </p:txBody>
      </p:sp>
      <p:sp>
        <p:nvSpPr>
          <p:cNvPr id="43010" name="スライド イメージ プレースホルダ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206375" y="217488"/>
            <a:ext cx="6396038" cy="4429125"/>
          </a:xfrm>
          <a:ln/>
        </p:spPr>
      </p:sp>
      <p:sp>
        <p:nvSpPr>
          <p:cNvPr id="43011" name="ノート プレースホルダ 2"/>
          <p:cNvSpPr>
            <a:spLocks noGrp="1"/>
          </p:cNvSpPr>
          <p:nvPr>
            <p:ph type="body" idx="1"/>
          </p:nvPr>
        </p:nvSpPr>
        <p:spPr>
          <a:xfrm>
            <a:off x="681038" y="4911725"/>
            <a:ext cx="5443537" cy="4471988"/>
          </a:xfrm>
        </p:spPr>
        <p:txBody>
          <a:bodyPr lIns="91440" tIns="45720" rIns="91440" bIns="45720"/>
          <a:lstStyle/>
          <a:p>
            <a:endParaRPr lang="ja-JP" altLang="ja-JP"/>
          </a:p>
        </p:txBody>
      </p:sp>
      <p:sp>
        <p:nvSpPr>
          <p:cNvPr id="4" name="スライド番号プレースホルダ 3"/>
          <p:cNvSpPr txBox="1">
            <a:spLocks noGrp="1"/>
          </p:cNvSpPr>
          <p:nvPr/>
        </p:nvSpPr>
        <p:spPr>
          <a:xfrm>
            <a:off x="3330575" y="9240838"/>
            <a:ext cx="2949575" cy="496887"/>
          </a:xfrm>
          <a:prstGeom prst="rect">
            <a:avLst/>
          </a:prstGeom>
          <a:noFill/>
        </p:spPr>
        <p:txBody>
          <a:bodyPr anchor="b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fld id="{1F7519A1-0049-474B-BF4D-00E16FFE36D8}" type="slidenum">
              <a:rPr lang="ja-JP" altLang="en-US" sz="1200" b="0">
                <a:solidFill>
                  <a:prstClr val="black"/>
                </a:solidFill>
                <a:latin typeface="+mn-lt"/>
                <a:ea typeface="+mn-ea"/>
              </a:rPr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t>3</a:t>
            </a:fld>
            <a:endParaRPr lang="ja-JP" altLang="en-US" sz="1200" b="0">
              <a:solidFill>
                <a:prstClr val="black"/>
              </a:solidFill>
              <a:latin typeface="+mn-lt"/>
              <a:ea typeface="+mn-ea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8B4970B6-32A1-4ED8-AD17-1C1CB47C691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88A4B7B4-7134-461A-8062-D2110E59893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D4BB98D4-07D1-4AAF-95D7-B32A6786FC9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3968750" cy="48736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16450" y="1600200"/>
            <a:ext cx="3968750" cy="48736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F772EBAA-E607-409F-B9BF-575CF322BE02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9AC4E904-B6AD-423E-A1BD-DE15FD6632C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D86DE00E-FD47-474B-A9B7-3576948860D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50A5FE8C-939F-4C04-A3C0-9508B6C502B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9B113A01-9058-45BA-9431-67E53355996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03547885-7E38-420D-88B6-38DB180C9B6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A89667A-4FF1-43FF-9AA7-C7E4CAA99BB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727825" y="17463"/>
            <a:ext cx="2171700" cy="6456362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12725" y="17463"/>
            <a:ext cx="6362700" cy="6456362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1D1D127B-FFC3-4261-883F-D99E3E333BF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iming>
    <p:tnLst>
      <p:par>
        <p:cTn id="1" dur="indefinite" restart="never" nodeType="tmRoot"/>
      </p:par>
    </p:tnLst>
  </p:timing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1363" indent="-284163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直線コネクタ 15"/>
          <p:cNvSpPr>
            <a:spLocks noChangeShapeType="1"/>
          </p:cNvSpPr>
          <p:nvPr/>
        </p:nvSpPr>
        <p:spPr bwMode="auto">
          <a:xfrm>
            <a:off x="949325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algn="l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b="0" dirty="0">
              <a:solidFill>
                <a:prstClr val="black"/>
              </a:solidFill>
              <a:latin typeface="Century Schoolbook"/>
              <a:ea typeface="HGP創英角ｺﾞｼｯｸUB" pitchFamily="50" charset="-128"/>
            </a:endParaRPr>
          </a:p>
        </p:txBody>
      </p:sp>
      <p:sp>
        <p:nvSpPr>
          <p:cNvPr id="22" name="タイトル プレースホルダ 21"/>
          <p:cNvSpPr>
            <a:spLocks noGrp="1"/>
          </p:cNvSpPr>
          <p:nvPr>
            <p:ph type="title"/>
          </p:nvPr>
        </p:nvSpPr>
        <p:spPr>
          <a:xfrm>
            <a:off x="212725" y="17463"/>
            <a:ext cx="8686800" cy="5715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ja-JP" altLang="en-US" smtClean="0"/>
              <a:t>マスタ タイトルの書式設定</a:t>
            </a:r>
            <a:endParaRPr lang="en-US" smtClean="0"/>
          </a:p>
        </p:txBody>
      </p:sp>
      <p:sp>
        <p:nvSpPr>
          <p:cNvPr id="40964" name="テキスト プレースホルダ 12"/>
          <p:cNvSpPr>
            <a:spLocks noGrp="1"/>
          </p:cNvSpPr>
          <p:nvPr>
            <p:ph type="body" idx="1"/>
          </p:nvPr>
        </p:nvSpPr>
        <p:spPr bwMode="auto">
          <a:xfrm>
            <a:off x="495300" y="1600200"/>
            <a:ext cx="8089900" cy="4873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14" name="日付プレースホルダ 13"/>
          <p:cNvSpPr>
            <a:spLocks noGrp="1"/>
          </p:cNvSpPr>
          <p:nvPr>
            <p:ph type="dt" sz="half" idx="2"/>
          </p:nvPr>
        </p:nvSpPr>
        <p:spPr>
          <a:xfrm rot="5400000">
            <a:off x="8305007" y="1066006"/>
            <a:ext cx="2011362" cy="415925"/>
          </a:xfrm>
          <a:prstGeom prst="rect">
            <a:avLst/>
          </a:prstGeom>
        </p:spPr>
        <p:txBody>
          <a:bodyPr vert="horz" anchor="ctr" anchorCtr="0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1" sz="1200" b="0">
                <a:solidFill>
                  <a:srgbClr val="575F6D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3"/>
          </p:nvPr>
        </p:nvSpPr>
        <p:spPr>
          <a:xfrm rot="5400000">
            <a:off x="7705726" y="3721100"/>
            <a:ext cx="3200400" cy="3968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>
              <a:defRPr sz="1200" b="0">
                <a:solidFill>
                  <a:srgbClr val="575F6D"/>
                </a:solidFill>
                <a:latin typeface="+mn-lt"/>
                <a:ea typeface="ＭＳ Ｐ明朝" pitchFamily="18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直線コネクタ 6"/>
          <p:cNvSpPr>
            <a:spLocks noChangeShapeType="1"/>
          </p:cNvSpPr>
          <p:nvPr/>
        </p:nvSpPr>
        <p:spPr bwMode="auto">
          <a:xfrm>
            <a:off x="155575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algn="l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b="0">
              <a:solidFill>
                <a:prstClr val="black"/>
              </a:solidFill>
              <a:latin typeface="Century Schoolbook"/>
              <a:ea typeface="HGP創英角ｺﾞｼｯｸUB" pitchFamily="50" charset="-128"/>
            </a:endParaRPr>
          </a:p>
        </p:txBody>
      </p:sp>
      <p:sp>
        <p:nvSpPr>
          <p:cNvPr id="9" name="直線コネクタ 8"/>
          <p:cNvSpPr>
            <a:spLocks noChangeShapeType="1"/>
          </p:cNvSpPr>
          <p:nvPr/>
        </p:nvSpPr>
        <p:spPr bwMode="auto">
          <a:xfrm>
            <a:off x="97409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algn="l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b="0">
              <a:solidFill>
                <a:prstClr val="black"/>
              </a:solidFill>
              <a:latin typeface="Century Schoolbook"/>
              <a:ea typeface="HGP創英角ｺﾞｼｯｸUB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 bwMode="auto">
          <a:xfrm>
            <a:off x="9575800" y="0"/>
            <a:ext cx="3302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b="0">
              <a:solidFill>
                <a:prstClr val="white"/>
              </a:solidFill>
            </a:endParaRPr>
          </a:p>
        </p:txBody>
      </p:sp>
      <p:sp>
        <p:nvSpPr>
          <p:cNvPr id="11" name="直線コネクタ 10"/>
          <p:cNvSpPr>
            <a:spLocks noChangeShapeType="1"/>
          </p:cNvSpPr>
          <p:nvPr/>
        </p:nvSpPr>
        <p:spPr bwMode="auto">
          <a:xfrm>
            <a:off x="965835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algn="l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b="0">
              <a:solidFill>
                <a:prstClr val="black"/>
              </a:solidFill>
              <a:latin typeface="Century Schoolbook"/>
              <a:ea typeface="HGP創英角ｺﾞｼｯｸUB" pitchFamily="50" charset="-128"/>
            </a:endParaRPr>
          </a:p>
        </p:txBody>
      </p:sp>
      <p:sp>
        <p:nvSpPr>
          <p:cNvPr id="12" name="円/楕円 11"/>
          <p:cNvSpPr/>
          <p:nvPr/>
        </p:nvSpPr>
        <p:spPr>
          <a:xfrm>
            <a:off x="9197975" y="6215063"/>
            <a:ext cx="595313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b="0" dirty="0">
              <a:solidFill>
                <a:prstClr val="white"/>
              </a:solidFill>
            </a:endParaRPr>
          </a:p>
        </p:txBody>
      </p:sp>
      <p:sp>
        <p:nvSpPr>
          <p:cNvPr id="23" name="スライド番号プレースホルダ 22"/>
          <p:cNvSpPr>
            <a:spLocks noGrp="1"/>
          </p:cNvSpPr>
          <p:nvPr>
            <p:ph type="sldNum" sz="quarter" idx="4"/>
          </p:nvPr>
        </p:nvSpPr>
        <p:spPr>
          <a:xfrm>
            <a:off x="9167813" y="6234113"/>
            <a:ext cx="660400" cy="520700"/>
          </a:xfrm>
          <a:prstGeom prst="rect">
            <a:avLst/>
          </a:prstGeom>
        </p:spPr>
        <p:txBody>
          <a:bodyPr vert="horz" anchor="ctr"/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1" sz="1400" b="1">
                <a:solidFill>
                  <a:srgbClr val="FFFFFF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3FACCBA-CD5A-4D44-82C7-13F76AE9C82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  <p:sp>
        <p:nvSpPr>
          <p:cNvPr id="15" name="直線コネクタ 14"/>
          <p:cNvSpPr>
            <a:spLocks noChangeShapeType="1"/>
          </p:cNvSpPr>
          <p:nvPr userDrawn="1"/>
        </p:nvSpPr>
        <p:spPr bwMode="auto">
          <a:xfrm flipV="1">
            <a:off x="0" y="620713"/>
            <a:ext cx="9086850" cy="22225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algn="l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b="0">
              <a:solidFill>
                <a:prstClr val="black"/>
              </a:solidFill>
              <a:latin typeface="Century Schoolbook"/>
              <a:ea typeface="HGP創英角ｺﾞｼｯｸUB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9pPr>
    </p:titleStyle>
    <p:bodyStyle>
      <a:lvl1pPr marL="273050" indent="-273050" algn="l" rtl="0" fontAlgn="base">
        <a:spcBef>
          <a:spcPts val="6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"/>
        <a:defRPr kumimoji="1" sz="24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730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kumimoji="1" sz="2100">
          <a:solidFill>
            <a:schemeClr val="tx1"/>
          </a:solidFill>
          <a:latin typeface="+mn-lt"/>
          <a:ea typeface="+mn-ea"/>
        </a:defRPr>
      </a:lvl2pPr>
      <a:lvl3pPr marL="914400" indent="-182563" algn="l" rtl="0" fontAlgn="base">
        <a:spcBef>
          <a:spcPct val="20000"/>
        </a:spcBef>
        <a:spcAft>
          <a:spcPct val="0"/>
        </a:spcAft>
        <a:buClr>
          <a:srgbClr val="E0752F"/>
        </a:buClr>
        <a:buSzPct val="60000"/>
        <a:buFont typeface="Wingdings" pitchFamily="2" charset="2"/>
        <a:buChar char=""/>
        <a:defRPr kumimoji="1">
          <a:solidFill>
            <a:schemeClr val="tx1"/>
          </a:solidFill>
          <a:latin typeface="+mn-lt"/>
          <a:ea typeface="+mn-ea"/>
        </a:defRPr>
      </a:lvl3pPr>
      <a:lvl4pPr marL="1187450" indent="-182563" algn="l" rtl="0" fontAlgn="base">
        <a:spcBef>
          <a:spcPct val="20000"/>
        </a:spcBef>
        <a:spcAft>
          <a:spcPct val="0"/>
        </a:spcAft>
        <a:buClr>
          <a:srgbClr val="FEC3AE"/>
        </a:buClr>
        <a:buSzPct val="60000"/>
        <a:buFont typeface="Wingdings" pitchFamily="2" charset="2"/>
        <a:buChar char=""/>
        <a:defRPr kumimoji="1">
          <a:solidFill>
            <a:schemeClr val="tx1"/>
          </a:solidFill>
          <a:latin typeface="+mn-lt"/>
          <a:ea typeface="+mn-ea"/>
        </a:defRPr>
      </a:lvl4pPr>
      <a:lvl5pPr marL="14620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5pPr>
      <a:lvl6pPr marL="19192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6pPr>
      <a:lvl7pPr marL="23764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7pPr>
      <a:lvl8pPr marL="28336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8pPr>
      <a:lvl9pPr marL="32908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59" name="Text Box 19"/>
          <p:cNvSpPr txBox="1">
            <a:spLocks noChangeArrowheads="1"/>
          </p:cNvSpPr>
          <p:nvPr/>
        </p:nvSpPr>
        <p:spPr bwMode="auto">
          <a:xfrm>
            <a:off x="304800" y="314325"/>
            <a:ext cx="5262979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/>
            <a:r>
              <a:rPr lang="en-US" altLang="ja-JP" b="0" dirty="0">
                <a:solidFill>
                  <a:srgbClr val="000066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●</a:t>
            </a:r>
            <a:r>
              <a:rPr lang="en-US" altLang="ja-JP" b="0" dirty="0">
                <a:solidFill>
                  <a:srgbClr val="3333FF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●</a:t>
            </a:r>
            <a:r>
              <a:rPr lang="en-US" altLang="ja-JP" b="0" dirty="0">
                <a:solidFill>
                  <a:srgbClr val="B3B3FF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●</a:t>
            </a:r>
            <a:r>
              <a:rPr lang="ja-JP" altLang="en-US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「当日運営チェックシート」ご利用の前に</a:t>
            </a:r>
          </a:p>
        </p:txBody>
      </p:sp>
      <p:sp>
        <p:nvSpPr>
          <p:cNvPr id="35860" name="Text Box 20"/>
          <p:cNvSpPr txBox="1">
            <a:spLocks noChangeArrowheads="1"/>
          </p:cNvSpPr>
          <p:nvPr/>
        </p:nvSpPr>
        <p:spPr bwMode="auto">
          <a:xfrm>
            <a:off x="354013" y="801688"/>
            <a:ext cx="8071529" cy="25299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l">
              <a:lnSpc>
                <a:spcPct val="120000"/>
              </a:lnSpc>
            </a:pPr>
            <a:r>
              <a:rPr lang="ja-JP" altLang="en-US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１）本シートに記載している内容は、一般的なイベント運営を基本としています。</a:t>
            </a:r>
          </a:p>
          <a:p>
            <a:pPr algn="l">
              <a:lnSpc>
                <a:spcPct val="120000"/>
              </a:lnSpc>
            </a:pPr>
            <a:r>
              <a:rPr lang="ja-JP" altLang="en-US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ご利用の際には、イベントの規模、企画内容などに合わせ、改編して利用されることをお勧めします。</a:t>
            </a:r>
          </a:p>
          <a:p>
            <a:pPr algn="l">
              <a:lnSpc>
                <a:spcPct val="120000"/>
              </a:lnSpc>
            </a:pPr>
            <a:endParaRPr lang="ja-JP" altLang="en-US" sz="1200" b="0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>
              <a:lnSpc>
                <a:spcPct val="120000"/>
              </a:lnSpc>
            </a:pPr>
            <a:r>
              <a:rPr lang="ja-JP" altLang="en-US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２）詳細は具体的にするのがポイントです。</a:t>
            </a:r>
          </a:p>
          <a:p>
            <a:pPr marL="274638" indent="-274638" algn="l">
              <a:lnSpc>
                <a:spcPct val="120000"/>
              </a:lnSpc>
            </a:pPr>
            <a:r>
              <a:rPr lang="ja-JP" altLang="en-US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「講演者用の水（ペットボトル小</a:t>
            </a:r>
            <a:r>
              <a:rPr lang="en-US" altLang="ja-JP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×</a:t>
            </a:r>
            <a:r>
              <a:rPr lang="ja-JP" altLang="en-US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１）とコップを演台に置く。」など、見る人によって認識がズレないよう</a:t>
            </a:r>
            <a:r>
              <a:rPr lang="ja-JP" altLang="en-US" sz="12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、数</a:t>
            </a:r>
            <a:r>
              <a:rPr lang="ja-JP" altLang="en-US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や位置などを明記します。</a:t>
            </a:r>
          </a:p>
          <a:p>
            <a:pPr algn="l">
              <a:lnSpc>
                <a:spcPct val="120000"/>
              </a:lnSpc>
            </a:pPr>
            <a:endParaRPr lang="ja-JP" altLang="en-US" sz="1200" b="0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>
              <a:lnSpc>
                <a:spcPct val="120000"/>
              </a:lnSpc>
            </a:pPr>
            <a:r>
              <a:rPr lang="ja-JP" altLang="en-US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３）チェックシートはプリントして使用してください。</a:t>
            </a:r>
          </a:p>
          <a:p>
            <a:pPr algn="l">
              <a:lnSpc>
                <a:spcPct val="120000"/>
              </a:lnSpc>
            </a:pPr>
            <a:endParaRPr lang="ja-JP" altLang="en-US" sz="1200" b="0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marL="274638" indent="-274638" algn="l">
              <a:lnSpc>
                <a:spcPct val="120000"/>
              </a:lnSpc>
            </a:pPr>
            <a:r>
              <a:rPr lang="ja-JP" altLang="en-US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４）実施後、各担当者に、わかりづらいところがなかったか、迷ったところがなかったかなどヒアリングし、よりわかりやすいチェックシート</a:t>
            </a:r>
            <a:r>
              <a:rPr lang="ja-JP" altLang="en-US" sz="12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になる</a:t>
            </a:r>
            <a:r>
              <a:rPr lang="ja-JP" altLang="en-US" sz="12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よう、改善していきます。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3466" y="1259572"/>
            <a:ext cx="8493980" cy="492215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4821" name="Text Box 5"/>
          <p:cNvSpPr txBox="1">
            <a:spLocks noChangeArrowheads="1"/>
          </p:cNvSpPr>
          <p:nvPr/>
        </p:nvSpPr>
        <p:spPr bwMode="auto">
          <a:xfrm>
            <a:off x="0" y="0"/>
            <a:ext cx="3087687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/>
            <a:r>
              <a:rPr lang="ja-JP" altLang="en-US" sz="1200" i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［当日運営チェックシート］操作解説</a:t>
            </a:r>
          </a:p>
        </p:txBody>
      </p:sp>
      <p:sp>
        <p:nvSpPr>
          <p:cNvPr id="34822" name="Text Box 6"/>
          <p:cNvSpPr txBox="1">
            <a:spLocks noChangeArrowheads="1"/>
          </p:cNvSpPr>
          <p:nvPr/>
        </p:nvSpPr>
        <p:spPr bwMode="auto">
          <a:xfrm>
            <a:off x="3480081" y="52388"/>
            <a:ext cx="6321425" cy="590550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/>
            <a:r>
              <a:rPr lang="ja-JP" altLang="en-US" sz="800" i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記号の意味</a:t>
            </a:r>
          </a:p>
          <a:p>
            <a:pPr algn="l"/>
            <a:r>
              <a:rPr lang="ja-JP" altLang="en-US" sz="8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挿入＞図＞ファイルから	・・・「＞」記号は、メニュー名をたどることを示す</a:t>
            </a:r>
          </a:p>
          <a:p>
            <a:pPr algn="l"/>
            <a:r>
              <a:rPr lang="ja-JP" altLang="en-US" sz="8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ダブルクリック→ワードアート	・・・「→」記号は、次のアクションを示す</a:t>
            </a:r>
          </a:p>
          <a:p>
            <a:pPr algn="l"/>
            <a:r>
              <a:rPr lang="en-US" altLang="ja-JP" sz="8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8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付きの説明書き		・・・操作のワンポイントアドバイス</a:t>
            </a:r>
          </a:p>
        </p:txBody>
      </p:sp>
      <p:sp>
        <p:nvSpPr>
          <p:cNvPr id="34826" name="Line 10"/>
          <p:cNvSpPr>
            <a:spLocks noChangeShapeType="1"/>
          </p:cNvSpPr>
          <p:nvPr/>
        </p:nvSpPr>
        <p:spPr bwMode="auto">
          <a:xfrm>
            <a:off x="5791198" y="4963886"/>
            <a:ext cx="250372" cy="942296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oval" w="med" len="med"/>
            <a:tailEnd type="triangle" w="med" len="med"/>
          </a:ln>
          <a:effectLst/>
        </p:spPr>
        <p:txBody>
          <a:bodyPr/>
          <a:lstStyle/>
          <a:p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4827" name="Text Box 11"/>
          <p:cNvSpPr txBox="1">
            <a:spLocks noChangeArrowheads="1"/>
          </p:cNvSpPr>
          <p:nvPr/>
        </p:nvSpPr>
        <p:spPr bwMode="auto">
          <a:xfrm>
            <a:off x="971686" y="806450"/>
            <a:ext cx="3003550" cy="2286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/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セル</a:t>
            </a:r>
            <a:r>
              <a:rPr lang="ja-JP" altLang="en-US" sz="9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をクリック</a:t>
            </a:r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し、文字を入力します。</a:t>
            </a:r>
          </a:p>
        </p:txBody>
      </p:sp>
      <p:sp>
        <p:nvSpPr>
          <p:cNvPr id="34829" name="Line 13"/>
          <p:cNvSpPr>
            <a:spLocks noChangeShapeType="1"/>
          </p:cNvSpPr>
          <p:nvPr/>
        </p:nvSpPr>
        <p:spPr bwMode="auto">
          <a:xfrm flipV="1">
            <a:off x="1625600" y="1058863"/>
            <a:ext cx="568325" cy="80803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oval" w="med" len="med"/>
            <a:tailEnd type="triangle" w="med" len="med"/>
          </a:ln>
          <a:effectLst/>
        </p:spPr>
        <p:txBody>
          <a:bodyPr/>
          <a:lstStyle/>
          <a:p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4833" name="Text Box 17"/>
          <p:cNvSpPr txBox="1">
            <a:spLocks noChangeArrowheads="1"/>
          </p:cNvSpPr>
          <p:nvPr/>
        </p:nvSpPr>
        <p:spPr bwMode="auto">
          <a:xfrm>
            <a:off x="5719535" y="5906182"/>
            <a:ext cx="4051527" cy="507831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l"/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セルをクリックし、内容を書き換えます。</a:t>
            </a:r>
          </a:p>
          <a:p>
            <a:pPr algn="l"/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一部分のみ変更したい場合は、その文字の位置にマウスポインタを持っていき、ダブルクリックしてカーソルがたったら文字を打ち変えます。</a:t>
            </a:r>
          </a:p>
        </p:txBody>
      </p:sp>
      <p:sp>
        <p:nvSpPr>
          <p:cNvPr id="35276" name="AutoShape 460"/>
          <p:cNvSpPr>
            <a:spLocks noChangeArrowheads="1"/>
          </p:cNvSpPr>
          <p:nvPr/>
        </p:nvSpPr>
        <p:spPr bwMode="auto">
          <a:xfrm>
            <a:off x="6880225" y="750888"/>
            <a:ext cx="2078038" cy="609600"/>
          </a:xfrm>
          <a:prstGeom prst="wedgeRectCallout">
            <a:avLst>
              <a:gd name="adj1" fmla="val -33269"/>
              <a:gd name="adj2" fmla="val 126042"/>
            </a:avLst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l"/>
            <a:r>
              <a:rPr lang="ja-JP" altLang="en-US" sz="12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黄色のセルに役割別の責任者の名前を記入します</a:t>
            </a:r>
          </a:p>
        </p:txBody>
      </p:sp>
      <p:sp>
        <p:nvSpPr>
          <p:cNvPr id="35280" name="Text Box 464"/>
          <p:cNvSpPr txBox="1">
            <a:spLocks noChangeArrowheads="1"/>
          </p:cNvSpPr>
          <p:nvPr/>
        </p:nvSpPr>
        <p:spPr bwMode="auto">
          <a:xfrm>
            <a:off x="5719536" y="6396323"/>
            <a:ext cx="3627438" cy="2286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/>
            <a:r>
              <a:rPr lang="en-US" altLang="ja-JP" sz="9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9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セル内で文字を折り返すときは、</a:t>
            </a:r>
            <a:r>
              <a:rPr lang="en-US" altLang="ja-JP" sz="9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Alt</a:t>
            </a:r>
            <a:r>
              <a:rPr lang="ja-JP" altLang="en-US" sz="9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＋</a:t>
            </a:r>
            <a:r>
              <a:rPr lang="en-US" altLang="ja-JP" sz="9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Enter</a:t>
            </a:r>
            <a:r>
              <a:rPr lang="ja-JP" altLang="en-US" sz="9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キーを押します。</a:t>
            </a:r>
          </a:p>
        </p:txBody>
      </p:sp>
      <p:sp>
        <p:nvSpPr>
          <p:cNvPr id="35283" name="AutoShape 467"/>
          <p:cNvSpPr>
            <a:spLocks noChangeArrowheads="1"/>
          </p:cNvSpPr>
          <p:nvPr/>
        </p:nvSpPr>
        <p:spPr bwMode="auto">
          <a:xfrm>
            <a:off x="1447799" y="2351769"/>
            <a:ext cx="471947" cy="433388"/>
          </a:xfrm>
          <a:prstGeom prst="roundRect">
            <a:avLst>
              <a:gd name="adj" fmla="val 16667"/>
            </a:avLst>
          </a:prstGeom>
          <a:noFill/>
          <a:ln w="254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5285" name="AutoShape 469"/>
          <p:cNvSpPr>
            <a:spLocks noChangeArrowheads="1"/>
          </p:cNvSpPr>
          <p:nvPr/>
        </p:nvSpPr>
        <p:spPr bwMode="auto">
          <a:xfrm>
            <a:off x="2311859" y="2362882"/>
            <a:ext cx="490538" cy="3862387"/>
          </a:xfrm>
          <a:prstGeom prst="roundRect">
            <a:avLst>
              <a:gd name="adj" fmla="val 16667"/>
            </a:avLst>
          </a:prstGeom>
          <a:noFill/>
          <a:ln w="254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5284" name="AutoShape 468"/>
          <p:cNvSpPr>
            <a:spLocks noChangeArrowheads="1"/>
          </p:cNvSpPr>
          <p:nvPr/>
        </p:nvSpPr>
        <p:spPr bwMode="auto">
          <a:xfrm>
            <a:off x="2957972" y="3809094"/>
            <a:ext cx="2078037" cy="804863"/>
          </a:xfrm>
          <a:prstGeom prst="wedgeRectCallout">
            <a:avLst>
              <a:gd name="adj1" fmla="val -59014"/>
              <a:gd name="adj2" fmla="val -111537"/>
            </a:avLst>
          </a:prstGeom>
          <a:solidFill>
            <a:srgbClr val="FF99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l"/>
            <a:r>
              <a:rPr lang="ja-JP" altLang="en-US" sz="12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注）計算式が設定されているので変更しないようにします</a:t>
            </a:r>
          </a:p>
        </p:txBody>
      </p:sp>
      <p:sp>
        <p:nvSpPr>
          <p:cNvPr id="35278" name="AutoShape 462"/>
          <p:cNvSpPr>
            <a:spLocks noChangeArrowheads="1"/>
          </p:cNvSpPr>
          <p:nvPr/>
        </p:nvSpPr>
        <p:spPr bwMode="auto">
          <a:xfrm>
            <a:off x="2972259" y="4918757"/>
            <a:ext cx="1631950" cy="795337"/>
          </a:xfrm>
          <a:prstGeom prst="wedgeRectCallout">
            <a:avLst>
              <a:gd name="adj1" fmla="val -93386"/>
              <a:gd name="adj2" fmla="val -12076"/>
            </a:avLst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l"/>
            <a:r>
              <a:rPr lang="ja-JP" altLang="en-US" sz="12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黄色のセルに時間の目安を記入します</a:t>
            </a:r>
          </a:p>
        </p:txBody>
      </p:sp>
      <p:sp>
        <p:nvSpPr>
          <p:cNvPr id="35286" name="AutoShape 470"/>
          <p:cNvSpPr>
            <a:spLocks noChangeArrowheads="1"/>
          </p:cNvSpPr>
          <p:nvPr/>
        </p:nvSpPr>
        <p:spPr bwMode="auto">
          <a:xfrm>
            <a:off x="389397" y="3518582"/>
            <a:ext cx="2078037" cy="804862"/>
          </a:xfrm>
          <a:prstGeom prst="wedgeRectCallout">
            <a:avLst>
              <a:gd name="adj1" fmla="val 9509"/>
              <a:gd name="adj2" fmla="val -137181"/>
            </a:avLst>
          </a:prstGeom>
          <a:solidFill>
            <a:srgbClr val="FF99CC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l"/>
            <a:r>
              <a:rPr lang="ja-JP" altLang="en-US" sz="12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注）会場利用可能時間の開始時刻が自動で表示されるので、変更しないようにします</a:t>
            </a:r>
          </a:p>
        </p:txBody>
      </p:sp>
      <p:sp>
        <p:nvSpPr>
          <p:cNvPr id="35287" name="AutoShape 471"/>
          <p:cNvSpPr>
            <a:spLocks noChangeArrowheads="1"/>
          </p:cNvSpPr>
          <p:nvPr/>
        </p:nvSpPr>
        <p:spPr bwMode="auto">
          <a:xfrm>
            <a:off x="4278313" y="739775"/>
            <a:ext cx="2078037" cy="609600"/>
          </a:xfrm>
          <a:prstGeom prst="wedgeRectCallout">
            <a:avLst>
              <a:gd name="adj1" fmla="val -62069"/>
              <a:gd name="adj2" fmla="val 102606"/>
            </a:avLst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l"/>
            <a:r>
              <a:rPr lang="ja-JP" altLang="en-US" sz="1200" b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黄色のセルに日付と時間を記入します</a:t>
            </a:r>
          </a:p>
        </p:txBody>
      </p:sp>
      <p:sp>
        <p:nvSpPr>
          <p:cNvPr id="35289" name="Line 473"/>
          <p:cNvSpPr>
            <a:spLocks noChangeShapeType="1"/>
          </p:cNvSpPr>
          <p:nvPr/>
        </p:nvSpPr>
        <p:spPr bwMode="auto">
          <a:xfrm>
            <a:off x="3208338" y="2339975"/>
            <a:ext cx="3632200" cy="5000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oval" w="med" len="med"/>
            <a:tailEnd type="triangle" w="med" len="med"/>
          </a:ln>
          <a:effectLst/>
        </p:spPr>
        <p:txBody>
          <a:bodyPr/>
          <a:lstStyle/>
          <a:p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5290" name="Text Box 474"/>
          <p:cNvSpPr txBox="1">
            <a:spLocks noChangeArrowheads="1"/>
          </p:cNvSpPr>
          <p:nvPr/>
        </p:nvSpPr>
        <p:spPr bwMode="auto">
          <a:xfrm>
            <a:off x="6831013" y="2543175"/>
            <a:ext cx="2940050" cy="92333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/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（</a:t>
            </a:r>
            <a:r>
              <a:rPr lang="en-US" altLang="ja-JP" sz="9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9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フィルターを</a:t>
            </a:r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かけたいとき）</a:t>
            </a:r>
          </a:p>
          <a:p>
            <a:pPr algn="l"/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「責任者」と「担当者名」のセルを指定し、</a:t>
            </a:r>
          </a:p>
          <a:p>
            <a:pPr algn="l"/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データ</a:t>
            </a:r>
            <a:r>
              <a:rPr lang="ja-JP" altLang="en-US" sz="9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＞並べ替えとフィルター＞フィルター</a:t>
            </a:r>
            <a:endParaRPr lang="en-US" altLang="ja-JP" sz="900" b="0" dirty="0" smtClean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r>
              <a:rPr lang="ja-JP" altLang="en-US" sz="9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でフィルターを</a:t>
            </a:r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設定します。</a:t>
            </a:r>
          </a:p>
          <a:p>
            <a:pPr algn="l"/>
            <a:r>
              <a:rPr lang="ja-JP" altLang="en-US" sz="900" b="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各セルに表示される▼をクリックし</a:t>
            </a:r>
            <a:r>
              <a:rPr lang="ja-JP" altLang="en-US" sz="9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、表示させたい</a:t>
            </a:r>
            <a:endParaRPr lang="en-US" altLang="ja-JP" sz="900" b="0" dirty="0" smtClean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r>
              <a:rPr lang="ja-JP" altLang="en-US" sz="9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名前にのみチェックを入れ「</a:t>
            </a:r>
            <a:r>
              <a:rPr lang="en-US" altLang="ja-JP" sz="9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OK</a:t>
            </a:r>
            <a:r>
              <a:rPr lang="ja-JP" altLang="en-US" sz="900" b="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」をクリックします。</a:t>
            </a:r>
            <a:endParaRPr lang="ja-JP" altLang="en-US" sz="900" b="0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 2"/>
          <p:cNvSpPr txBox="1">
            <a:spLocks noGrp="1"/>
          </p:cNvSpPr>
          <p:nvPr/>
        </p:nvSpPr>
        <p:spPr>
          <a:xfrm>
            <a:off x="9167813" y="6234113"/>
            <a:ext cx="660400" cy="520700"/>
          </a:xfrm>
          <a:prstGeom prst="rect">
            <a:avLst/>
          </a:prstGeom>
          <a:noFill/>
        </p:spPr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50FCCFA6-0B63-4A87-9D68-45BCE1CDF375}" type="slidenum">
              <a:rPr lang="ja-JP" altLang="en-US" sz="1400">
                <a:solidFill>
                  <a:srgbClr val="FFFFFF"/>
                </a:solidFill>
                <a:latin typeface="+mn-lt"/>
                <a:ea typeface="+mn-ea"/>
              </a:rPr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t>3</a:t>
            </a:fld>
            <a:endParaRPr lang="ja-JP" altLang="en-US" sz="1400">
              <a:solidFill>
                <a:srgbClr val="FFFFFF"/>
              </a:solidFill>
              <a:latin typeface="+mn-lt"/>
              <a:ea typeface="+mn-ea"/>
            </a:endParaRPr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1268413" y="4365625"/>
            <a:ext cx="7369175" cy="1584325"/>
          </a:xfrm>
          <a:prstGeom prst="rect">
            <a:avLst/>
          </a:prstGeom>
          <a:noFill/>
          <a:ln w="38100" cmpd="dbl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l">
              <a:lnSpc>
                <a:spcPct val="120000"/>
              </a:lnSpc>
            </a:pPr>
            <a:r>
              <a:rPr kumimoji="0" lang="en-US" altLang="ja-JP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Microsoft</a:t>
            </a: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、</a:t>
            </a:r>
            <a:r>
              <a:rPr kumimoji="0" lang="en-US" altLang="ja-JP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Microsoft </a:t>
            </a: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ロゴ、</a:t>
            </a:r>
            <a:r>
              <a:rPr kumimoji="0" lang="en-US" altLang="ja-JP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Internet Explorer</a:t>
            </a: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、</a:t>
            </a:r>
            <a:r>
              <a:rPr kumimoji="0" lang="en-US" altLang="ja-JP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Windows</a:t>
            </a: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、</a:t>
            </a:r>
            <a:r>
              <a:rPr kumimoji="0" lang="en-US" altLang="ja-JP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Windows Vista</a:t>
            </a: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、</a:t>
            </a:r>
            <a:r>
              <a:rPr kumimoji="0" lang="en-US" altLang="ja-JP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Windows </a:t>
            </a: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ロゴは、米国 </a:t>
            </a:r>
            <a:r>
              <a:rPr kumimoji="0" lang="en-US" altLang="ja-JP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Microsoft Corporation </a:t>
            </a: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および</a:t>
            </a:r>
            <a:r>
              <a:rPr kumimoji="0" lang="en-US" altLang="ja-JP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/</a:t>
            </a: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またはその関連会社の商標です。</a:t>
            </a:r>
          </a:p>
          <a:p>
            <a:pPr algn="l">
              <a:lnSpc>
                <a:spcPct val="120000"/>
              </a:lnSpc>
            </a:pP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その他、記載されている会社名および製品名は、各社の商標または登録商標です。</a:t>
            </a:r>
          </a:p>
          <a:p>
            <a:pPr algn="l">
              <a:lnSpc>
                <a:spcPct val="120000"/>
              </a:lnSpc>
            </a:pP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制作・著作：マイクロソフト株式会社</a:t>
            </a:r>
          </a:p>
          <a:p>
            <a:pPr algn="l">
              <a:lnSpc>
                <a:spcPct val="120000"/>
              </a:lnSpc>
            </a:pPr>
            <a:r>
              <a:rPr kumimoji="0" lang="ja-JP" altLang="en-US" sz="1400" b="0">
                <a:solidFill>
                  <a:srgbClr val="000000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無断使用・複製・転載を禁止します。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スパイス">
  <a:themeElements>
    <a:clrScheme name="1_スパイス 1">
      <a:dk1>
        <a:srgbClr val="000000"/>
      </a:dk1>
      <a:lt1>
        <a:srgbClr val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FFFFFF"/>
      </a:accent3>
      <a:accent4>
        <a:srgbClr val="000000"/>
      </a:accent4>
      <a:accent5>
        <a:srgbClr val="FEC3AE"/>
      </a:accent5>
      <a:accent6>
        <a:srgbClr val="6989C4"/>
      </a:accent6>
      <a:hlink>
        <a:srgbClr val="D2611C"/>
      </a:hlink>
      <a:folHlink>
        <a:srgbClr val="3B435B"/>
      </a:folHlink>
    </a:clrScheme>
    <a:fontScheme name="1_スパイス">
      <a:majorFont>
        <a:latin typeface="HGP創英角ｺﾞｼｯｸUB"/>
        <a:ea typeface="ＭＳ Ｐゴシック"/>
        <a:cs typeface=""/>
      </a:majorFont>
      <a:minorFont>
        <a:latin typeface="Century Schoolbook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1_スパイス 1">
        <a:dk1>
          <a:srgbClr val="000000"/>
        </a:dk1>
        <a:lt1>
          <a:srgbClr val="FFFFFF"/>
        </a:lt1>
        <a:dk2>
          <a:srgbClr val="575F6D"/>
        </a:dk2>
        <a:lt2>
          <a:srgbClr val="FFF39D"/>
        </a:lt2>
        <a:accent1>
          <a:srgbClr val="FE8637"/>
        </a:accent1>
        <a:accent2>
          <a:srgbClr val="7598D9"/>
        </a:accent2>
        <a:accent3>
          <a:srgbClr val="FFFFFF"/>
        </a:accent3>
        <a:accent4>
          <a:srgbClr val="000000"/>
        </a:accent4>
        <a:accent5>
          <a:srgbClr val="FEC3AE"/>
        </a:accent5>
        <a:accent6>
          <a:srgbClr val="6989C4"/>
        </a:accent6>
        <a:hlink>
          <a:srgbClr val="D2611C"/>
        </a:hlink>
        <a:folHlink>
          <a:srgbClr val="3B435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5929</TotalTime>
  <Words>304</Words>
  <Application>Microsoft Office PowerPoint</Application>
  <PresentationFormat>A4 210 x 297 mm</PresentationFormat>
  <Paragraphs>39</Paragraphs>
  <Slides>3</Slides>
  <Notes>3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3</vt:i4>
      </vt:variant>
    </vt:vector>
  </HeadingPairs>
  <TitlesOfParts>
    <vt:vector size="5" baseType="lpstr">
      <vt:lpstr>標準デザイン</vt:lpstr>
      <vt:lpstr>1_スパイス</vt:lpstr>
      <vt:lpstr>PowerPoint プレゼンテーション</vt:lpstr>
      <vt:lpstr>PowerPoint プレゼンテーション</vt:lpstr>
      <vt:lpstr>PowerPoint プレゼンテーション</vt:lpstr>
    </vt:vector>
  </TitlesOfParts>
  <Company>kn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マイクロソフト株式会社</dc:creator>
  <cp:lastModifiedBy>Oda Junko</cp:lastModifiedBy>
  <cp:revision>243</cp:revision>
  <dcterms:created xsi:type="dcterms:W3CDTF">2004-10-04T02:25:45Z</dcterms:created>
  <dcterms:modified xsi:type="dcterms:W3CDTF">2011-04-11T12:24:19Z</dcterms:modified>
</cp:coreProperties>
</file>

<file path=docProps/thumbnail.jpeg>
</file>