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6" r:id="rId4"/>
    <p:sldId id="258" r:id="rId5"/>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AF34DE50-DC70-4D31-801C-2DBBA0482C80}" type="datetimeFigureOut">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E581D065-72BD-4F6B-84FB-56D36F8C969B}"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51818608-00C6-4EFD-A875-AE578EFB9F8C}" type="datetimeFigureOut">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BAE19EA-4390-4D80-8D73-C04F172C2240}"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B576FD62-34BD-4975-9BFA-AFE1F385D06C}" type="datetimeFigureOut">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A84B00B-6BFC-4DBB-9643-4773323FEB34}"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7F8301C3-C301-42C6-9459-395420B11BA9}" type="datetimeFigureOut">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9C1757E9-AFAB-4AE3-BD98-8299F09CB9CC}"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EAE74E20-B0DC-4D66-B487-9E8BCE4146C8}" type="datetimeFigureOut">
              <a:rPr lang="ja-JP" altLang="en-US"/>
              <a:pPr>
                <a:defRPr/>
              </a:pPr>
              <a:t>2011/4/12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304D6760-D28C-4A18-BE34-7C96F80FCB4F}"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9CA98DE0-8404-4ED3-91DF-373B11323696}" type="datetimeFigureOut">
              <a:rPr lang="ja-JP" altLang="en-US"/>
              <a:pPr>
                <a:defRPr/>
              </a:pPr>
              <a:t>2011/4/12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86ABE5A-C5D4-4B6A-BAAA-60227DF94D23}"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445092F4-4110-40C6-A0AA-F947F177159E}" type="datetimeFigureOut">
              <a:rPr lang="ja-JP" altLang="en-US"/>
              <a:pPr>
                <a:defRPr/>
              </a:pPr>
              <a:t>2011/4/12</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D3273FDE-33F0-49A2-84A7-E9B2C7A25792}"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fld id="{79F4F8E1-BB07-48A1-A9DE-6A0AAC3D1DA0}" type="datetimeFigureOut">
              <a:rPr lang="ja-JP" altLang="en-US"/>
              <a:pPr>
                <a:defRPr/>
              </a:pPr>
              <a:t>2011/4/12</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D7F3A09C-F464-4607-A4DB-F0E187CA715B}"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3827F5D7-1D05-4F8A-A34A-149416F37AAF}" type="datetimeFigureOut">
              <a:rPr lang="ja-JP" altLang="en-US"/>
              <a:pPr>
                <a:defRPr/>
              </a:pPr>
              <a:t>2011/4/12</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5AF953E3-74F4-41BE-BD76-16ABB8215D88}"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A21212D2-1A45-4AF3-AB11-40A12CDF382E}" type="datetimeFigureOut">
              <a:rPr lang="ja-JP" altLang="en-US"/>
              <a:pPr>
                <a:defRPr/>
              </a:pPr>
              <a:t>2011/4/12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6DDEFC77-93B6-416A-B2AC-40EF5EA9C7F9}"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BB983AA6-64CF-4C57-BE8C-C95544947D3E}" type="datetimeFigureOut">
              <a:rPr lang="ja-JP" altLang="en-US"/>
              <a:pPr>
                <a:defRPr/>
              </a:pPr>
              <a:t>2011/4/12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AE32D0A-B7E4-4D20-870B-36D73F07CEB1}"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2A9F6618-7CAF-44C5-9031-13F77CCDA310}" type="datetimeFigureOut">
              <a:rPr lang="ja-JP" altLang="en-US"/>
              <a:pPr>
                <a:defRPr/>
              </a:pPr>
              <a:t>2011/4/12</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2CDAB188-8331-446F-ABF8-A5891A898AA6}"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79388" y="115888"/>
            <a:ext cx="4608636" cy="490537"/>
          </a:xfrm>
          <a:prstGeom prst="rect">
            <a:avLst/>
          </a:prstGeom>
          <a:solidFill>
            <a:srgbClr val="FFFFFF"/>
          </a:solidFill>
          <a:ln w="9525">
            <a:solidFill>
              <a:srgbClr val="99CC00"/>
            </a:solidFill>
            <a:miter lim="800000"/>
            <a:headEnd/>
            <a:tailEnd/>
          </a:ln>
          <a:effectLst>
            <a:outerShdw dist="107763" dir="2700000" algn="ctr" rotWithShape="0">
              <a:srgbClr val="99CC00">
                <a:alpha val="50000"/>
              </a:srgbClr>
            </a:outerShdw>
          </a:effectLst>
        </p:spPr>
        <p:txBody>
          <a:bodyPr tIns="108000" anchor="ctr"/>
          <a:lstStyle/>
          <a:p>
            <a:pPr>
              <a:defRPr/>
            </a:pPr>
            <a:r>
              <a:rPr lang="ja-JP" altLang="en-US" sz="2000" b="1" kern="0" dirty="0">
                <a:solidFill>
                  <a:srgbClr val="000000"/>
                </a:solidFill>
                <a:latin typeface="メイリオ" pitchFamily="50" charset="-128"/>
                <a:ea typeface="メイリオ" pitchFamily="50" charset="-128"/>
                <a:cs typeface="メイリオ" pitchFamily="50" charset="-128"/>
              </a:rPr>
              <a:t>プレゼンテーション情報整理シート</a:t>
            </a:r>
            <a:endParaRPr lang="ja-JP" altLang="en-US" b="1" kern="0" dirty="0">
              <a:solidFill>
                <a:srgbClr val="000000"/>
              </a:solidFill>
              <a:latin typeface="メイリオ" pitchFamily="50" charset="-128"/>
              <a:ea typeface="メイリオ" pitchFamily="50" charset="-128"/>
              <a:cs typeface="メイリオ" pitchFamily="50" charset="-128"/>
            </a:endParaRPr>
          </a:p>
        </p:txBody>
      </p:sp>
      <p:sp>
        <p:nvSpPr>
          <p:cNvPr id="7" name="Rectangle 39"/>
          <p:cNvSpPr>
            <a:spLocks noChangeArrowheads="1"/>
          </p:cNvSpPr>
          <p:nvPr/>
        </p:nvSpPr>
        <p:spPr bwMode="auto">
          <a:xfrm>
            <a:off x="179388" y="785813"/>
            <a:ext cx="8750300" cy="642937"/>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プレゼンテーションの目的・ゴールイメージ</a:t>
            </a:r>
            <a:endParaRPr lang="en-US" altLang="ja-JP" sz="1050" dirty="0">
              <a:latin typeface="メイリオ" pitchFamily="50" charset="-128"/>
              <a:ea typeface="メイリオ" pitchFamily="50" charset="-128"/>
              <a:cs typeface="メイリオ" pitchFamily="50" charset="-128"/>
            </a:endParaRPr>
          </a:p>
          <a:p>
            <a:pPr fontAlgn="auto">
              <a:spcBef>
                <a:spcPts val="300"/>
              </a:spcBef>
              <a:spcAft>
                <a:spcPts val="0"/>
              </a:spcAft>
              <a:defRPr/>
            </a:pPr>
            <a:r>
              <a:rPr lang="ja-JP" altLang="en-US" sz="1050" dirty="0">
                <a:latin typeface="メイリオ" pitchFamily="50" charset="-128"/>
                <a:ea typeface="メイリオ" pitchFamily="50" charset="-128"/>
                <a:cs typeface="メイリオ" pitchFamily="50" charset="-128"/>
              </a:rPr>
              <a:t>市が交付する市民活動助成金を獲得し、子育てフリーペーパーづくりを実現する。</a:t>
            </a:r>
            <a:endParaRPr lang="ja-JP" altLang="ja-JP" sz="1050" dirty="0">
              <a:latin typeface="メイリオ" pitchFamily="50" charset="-128"/>
              <a:ea typeface="メイリオ" pitchFamily="50" charset="-128"/>
              <a:cs typeface="メイリオ" pitchFamily="50" charset="-128"/>
            </a:endParaRPr>
          </a:p>
        </p:txBody>
      </p:sp>
      <p:sp>
        <p:nvSpPr>
          <p:cNvPr id="2052" name="テキスト ボックス 7"/>
          <p:cNvSpPr txBox="1">
            <a:spLocks noChangeArrowheads="1"/>
          </p:cNvSpPr>
          <p:nvPr/>
        </p:nvSpPr>
        <p:spPr bwMode="auto">
          <a:xfrm>
            <a:off x="5189538" y="71438"/>
            <a:ext cx="1877437" cy="261610"/>
          </a:xfrm>
          <a:prstGeom prst="rect">
            <a:avLst/>
          </a:prstGeom>
          <a:noFill/>
          <a:ln w="9525">
            <a:noFill/>
            <a:miter lim="800000"/>
            <a:headEnd/>
            <a:tailEnd/>
          </a:ln>
        </p:spPr>
        <p:txBody>
          <a:bodyPr wrap="none">
            <a:spAutoFit/>
          </a:bodyPr>
          <a:lstStyle/>
          <a:p>
            <a:r>
              <a:rPr lang="ja-JP" altLang="en-US" sz="1100">
                <a:latin typeface="メイリオ" pitchFamily="50" charset="-128"/>
                <a:ea typeface="メイリオ" pitchFamily="50" charset="-128"/>
                <a:cs typeface="メイリオ" pitchFamily="50" charset="-128"/>
              </a:rPr>
              <a:t>プレゼンテーション実施日</a:t>
            </a:r>
          </a:p>
        </p:txBody>
      </p:sp>
      <p:cxnSp>
        <p:nvCxnSpPr>
          <p:cNvPr id="10" name="直線コネクタ 9"/>
          <p:cNvCxnSpPr/>
          <p:nvPr/>
        </p:nvCxnSpPr>
        <p:spPr>
          <a:xfrm>
            <a:off x="5276850" y="642938"/>
            <a:ext cx="207168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054" name="テキスト ボックス 11"/>
          <p:cNvSpPr txBox="1">
            <a:spLocks noChangeArrowheads="1"/>
          </p:cNvSpPr>
          <p:nvPr/>
        </p:nvSpPr>
        <p:spPr bwMode="auto">
          <a:xfrm>
            <a:off x="5348288" y="366713"/>
            <a:ext cx="928687" cy="276225"/>
          </a:xfrm>
          <a:prstGeom prst="rect">
            <a:avLst/>
          </a:prstGeom>
          <a:noFill/>
          <a:ln w="9525">
            <a:noFill/>
            <a:miter lim="800000"/>
            <a:headEnd/>
            <a:tailEnd/>
          </a:ln>
        </p:spPr>
        <p:txBody>
          <a:bodyPr>
            <a:spAutoFit/>
          </a:bodyPr>
          <a:lstStyle/>
          <a:p>
            <a:pPr algn="r"/>
            <a:r>
              <a:rPr lang="en-US" altLang="ja-JP" sz="1200">
                <a:latin typeface="メイリオ" pitchFamily="50" charset="-128"/>
                <a:ea typeface="メイリオ" pitchFamily="50" charset="-128"/>
                <a:cs typeface="メイリオ" pitchFamily="50" charset="-128"/>
              </a:rPr>
              <a:t>2011</a:t>
            </a:r>
            <a:r>
              <a:rPr lang="ja-JP" altLang="en-US" sz="1200">
                <a:latin typeface="メイリオ" pitchFamily="50" charset="-128"/>
                <a:ea typeface="メイリオ" pitchFamily="50" charset="-128"/>
                <a:cs typeface="メイリオ" pitchFamily="50" charset="-128"/>
              </a:rPr>
              <a:t>年</a:t>
            </a:r>
          </a:p>
        </p:txBody>
      </p:sp>
      <p:sp>
        <p:nvSpPr>
          <p:cNvPr id="2055" name="テキスト ボックス 12"/>
          <p:cNvSpPr txBox="1">
            <a:spLocks noChangeArrowheads="1"/>
          </p:cNvSpPr>
          <p:nvPr/>
        </p:nvSpPr>
        <p:spPr bwMode="auto">
          <a:xfrm>
            <a:off x="6205538" y="357188"/>
            <a:ext cx="642937" cy="276225"/>
          </a:xfrm>
          <a:prstGeom prst="rect">
            <a:avLst/>
          </a:prstGeom>
          <a:noFill/>
          <a:ln w="9525">
            <a:noFill/>
            <a:miter lim="800000"/>
            <a:headEnd/>
            <a:tailEnd/>
          </a:ln>
        </p:spPr>
        <p:txBody>
          <a:bodyPr>
            <a:spAutoFit/>
          </a:bodyPr>
          <a:lstStyle/>
          <a:p>
            <a:pPr algn="r"/>
            <a:r>
              <a:rPr lang="en-US" altLang="ja-JP" sz="1200">
                <a:latin typeface="メイリオ" pitchFamily="50" charset="-128"/>
                <a:ea typeface="メイリオ" pitchFamily="50" charset="-128"/>
                <a:cs typeface="メイリオ" pitchFamily="50" charset="-128"/>
              </a:rPr>
              <a:t>XX</a:t>
            </a:r>
            <a:r>
              <a:rPr lang="ja-JP" altLang="en-US" sz="1200">
                <a:latin typeface="メイリオ" pitchFamily="50" charset="-128"/>
                <a:ea typeface="メイリオ" pitchFamily="50" charset="-128"/>
                <a:cs typeface="メイリオ" pitchFamily="50" charset="-128"/>
              </a:rPr>
              <a:t>月</a:t>
            </a:r>
          </a:p>
        </p:txBody>
      </p:sp>
      <p:sp>
        <p:nvSpPr>
          <p:cNvPr id="2056" name="テキスト ボックス 13"/>
          <p:cNvSpPr txBox="1">
            <a:spLocks noChangeArrowheads="1"/>
          </p:cNvSpPr>
          <p:nvPr/>
        </p:nvSpPr>
        <p:spPr bwMode="auto">
          <a:xfrm>
            <a:off x="6753225" y="366713"/>
            <a:ext cx="604838" cy="276225"/>
          </a:xfrm>
          <a:prstGeom prst="rect">
            <a:avLst/>
          </a:prstGeom>
          <a:noFill/>
          <a:ln w="9525">
            <a:noFill/>
            <a:miter lim="800000"/>
            <a:headEnd/>
            <a:tailEnd/>
          </a:ln>
        </p:spPr>
        <p:txBody>
          <a:bodyPr>
            <a:spAutoFit/>
          </a:bodyPr>
          <a:lstStyle/>
          <a:p>
            <a:pPr algn="r"/>
            <a:r>
              <a:rPr lang="en-US" altLang="ja-JP" sz="1200">
                <a:latin typeface="メイリオ" pitchFamily="50" charset="-128"/>
                <a:ea typeface="メイリオ" pitchFamily="50" charset="-128"/>
                <a:cs typeface="メイリオ" pitchFamily="50" charset="-128"/>
              </a:rPr>
              <a:t>XX</a:t>
            </a:r>
            <a:r>
              <a:rPr lang="ja-JP" altLang="en-US" sz="1200">
                <a:latin typeface="メイリオ" pitchFamily="50" charset="-128"/>
                <a:ea typeface="メイリオ" pitchFamily="50" charset="-128"/>
                <a:cs typeface="メイリオ" pitchFamily="50" charset="-128"/>
              </a:rPr>
              <a:t>日</a:t>
            </a:r>
          </a:p>
        </p:txBody>
      </p:sp>
      <p:sp>
        <p:nvSpPr>
          <p:cNvPr id="15" name="Rectangle 39"/>
          <p:cNvSpPr>
            <a:spLocks noChangeArrowheads="1"/>
          </p:cNvSpPr>
          <p:nvPr/>
        </p:nvSpPr>
        <p:spPr bwMode="auto">
          <a:xfrm>
            <a:off x="2357438" y="1500188"/>
            <a:ext cx="6572250" cy="1143000"/>
          </a:xfrm>
          <a:prstGeom prst="rect">
            <a:avLst/>
          </a:prstGeom>
          <a:solidFill>
            <a:schemeClr val="bg1"/>
          </a:solidFill>
          <a:ln w="12700">
            <a:solidFill>
              <a:srgbClr val="99CC00"/>
            </a:solidFill>
            <a:miter lim="800000"/>
            <a:headEnd/>
            <a:tailEnd/>
          </a:ln>
          <a:effectLst/>
        </p:spPr>
        <p:txBody>
          <a:bodyPr lIns="54000" tIns="72000"/>
          <a:lstStyle/>
          <a:p>
            <a:pPr fontAlgn="auto">
              <a:spcBef>
                <a:spcPts val="0"/>
              </a:spcBef>
              <a:spcAft>
                <a:spcPts val="0"/>
              </a:spcAft>
              <a:defRPr/>
            </a:pPr>
            <a:endParaRPr lang="en-US" altLang="ja-JP" sz="1050" dirty="0">
              <a:latin typeface="メイリオ" pitchFamily="50" charset="-128"/>
              <a:ea typeface="メイリオ" pitchFamily="50" charset="-128"/>
              <a:cs typeface="メイリオ" pitchFamily="50" charset="-128"/>
            </a:endParaRPr>
          </a:p>
        </p:txBody>
      </p:sp>
      <p:cxnSp>
        <p:nvCxnSpPr>
          <p:cNvPr id="17" name="直線コネクタ 16"/>
          <p:cNvCxnSpPr/>
          <p:nvPr/>
        </p:nvCxnSpPr>
        <p:spPr>
          <a:xfrm rot="5400000">
            <a:off x="4000500" y="2071688"/>
            <a:ext cx="11430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rot="5400000">
            <a:off x="6143625" y="2071688"/>
            <a:ext cx="11430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4543425" y="1519238"/>
            <a:ext cx="2171700" cy="1138237"/>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聞き手の期待</a:t>
            </a:r>
            <a:endParaRPr lang="en-US" altLang="ja-JP" sz="1050" dirty="0">
              <a:solidFill>
                <a:prstClr val="black"/>
              </a:solidFill>
              <a:latin typeface="メイリオ" pitchFamily="50" charset="-128"/>
              <a:ea typeface="メイリオ" pitchFamily="50" charset="-128"/>
              <a:cs typeface="メイリオ" pitchFamily="50" charset="-128"/>
            </a:endParaRPr>
          </a:p>
          <a:p>
            <a:pPr marL="85725" indent="-85725" fontAlgn="auto">
              <a:spcBef>
                <a:spcPts val="300"/>
              </a:spcBef>
              <a:spcAft>
                <a:spcPts val="0"/>
              </a:spcAft>
              <a:defRPr/>
            </a:pPr>
            <a:r>
              <a:rPr lang="ja-JP" altLang="en-US" sz="1050" dirty="0">
                <a:solidFill>
                  <a:prstClr val="black"/>
                </a:solidFill>
                <a:latin typeface="メイリオ" pitchFamily="50" charset="-128"/>
                <a:ea typeface="メイリオ" pitchFamily="50" charset="-128"/>
                <a:cs typeface="メイリオ" pitchFamily="50" charset="-128"/>
              </a:rPr>
              <a:t>・市の活性化につながる民間ならではのアイデアがほしい</a:t>
            </a:r>
            <a:endParaRPr lang="en-US" altLang="ja-JP" sz="1050" dirty="0">
              <a:solidFill>
                <a:prstClr val="black"/>
              </a:solidFill>
              <a:latin typeface="メイリオ" pitchFamily="50" charset="-128"/>
              <a:ea typeface="メイリオ" pitchFamily="50" charset="-128"/>
              <a:cs typeface="メイリオ" pitchFamily="50" charset="-128"/>
            </a:endParaRPr>
          </a:p>
          <a:p>
            <a:pPr marL="85725" indent="-85725" fontAlgn="auto">
              <a:spcBef>
                <a:spcPts val="300"/>
              </a:spcBef>
              <a:spcAft>
                <a:spcPts val="0"/>
              </a:spcAft>
              <a:defRPr/>
            </a:pPr>
            <a:r>
              <a:rPr lang="ja-JP" altLang="en-US" sz="1050" dirty="0">
                <a:solidFill>
                  <a:prstClr val="black"/>
                </a:solidFill>
                <a:latin typeface="メイリオ" pitchFamily="50" charset="-128"/>
                <a:ea typeface="メイリオ" pitchFamily="50" charset="-128"/>
                <a:cs typeface="メイリオ" pitchFamily="50" charset="-128"/>
              </a:rPr>
              <a:t>・どのような団体がどのような想いをもって街をより良くしようとしているのか聞いてみたい</a:t>
            </a: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1" name="正方形/長方形 20"/>
          <p:cNvSpPr/>
          <p:nvPr/>
        </p:nvSpPr>
        <p:spPr>
          <a:xfrm>
            <a:off x="2328863" y="1519238"/>
            <a:ext cx="2243137" cy="654050"/>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聞き手は誰か</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300"/>
              </a:spcBef>
              <a:spcAft>
                <a:spcPts val="0"/>
              </a:spcAft>
              <a:defRPr/>
            </a:pPr>
            <a:r>
              <a:rPr lang="ja-JP" altLang="en-US" sz="1050" dirty="0">
                <a:solidFill>
                  <a:prstClr val="black"/>
                </a:solidFill>
                <a:latin typeface="メイリオ" pitchFamily="50" charset="-128"/>
                <a:ea typeface="メイリオ" pitchFamily="50" charset="-128"/>
                <a:cs typeface="メイリオ" pitchFamily="50" charset="-128"/>
              </a:rPr>
              <a:t>・協議会（審査員）メンバー</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300"/>
              </a:spcBef>
              <a:spcAft>
                <a:spcPts val="0"/>
              </a:spcAft>
              <a:defRPr/>
            </a:pPr>
            <a:r>
              <a:rPr lang="ja-JP" altLang="en-US" sz="1050" dirty="0">
                <a:solidFill>
                  <a:prstClr val="black"/>
                </a:solidFill>
                <a:latin typeface="メイリオ" pitchFamily="50" charset="-128"/>
                <a:ea typeface="メイリオ" pitchFamily="50" charset="-128"/>
                <a:cs typeface="メイリオ" pitchFamily="50" charset="-128"/>
              </a:rPr>
              <a:t>・一般市民</a:t>
            </a: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3" name="正方形/長方形 22"/>
          <p:cNvSpPr/>
          <p:nvPr/>
        </p:nvSpPr>
        <p:spPr>
          <a:xfrm>
            <a:off x="6715125" y="1519238"/>
            <a:ext cx="2214563" cy="977900"/>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聞き手が知りたいこと</a:t>
            </a:r>
            <a:endParaRPr lang="en-US" altLang="ja-JP" sz="1050" dirty="0">
              <a:solidFill>
                <a:prstClr val="black"/>
              </a:solidFill>
              <a:latin typeface="メイリオ" pitchFamily="50" charset="-128"/>
              <a:ea typeface="メイリオ" pitchFamily="50" charset="-128"/>
              <a:cs typeface="メイリオ" pitchFamily="50" charset="-128"/>
            </a:endParaRPr>
          </a:p>
          <a:p>
            <a:pPr marL="85725" indent="-85725" fontAlgn="auto">
              <a:spcBef>
                <a:spcPts val="300"/>
              </a:spcBef>
              <a:spcAft>
                <a:spcPts val="0"/>
              </a:spcAft>
              <a:defRPr/>
            </a:pPr>
            <a:r>
              <a:rPr lang="ja-JP" altLang="en-US" sz="1050" dirty="0">
                <a:solidFill>
                  <a:prstClr val="black"/>
                </a:solidFill>
                <a:latin typeface="メイリオ" pitchFamily="50" charset="-128"/>
                <a:ea typeface="メイリオ" pitchFamily="50" charset="-128"/>
                <a:cs typeface="メイリオ" pitchFamily="50" charset="-128"/>
              </a:rPr>
              <a:t>・どのくらいの予算を投じて、どれだけの効果が得られるのか</a:t>
            </a:r>
            <a:endParaRPr lang="en-US" altLang="ja-JP" sz="1050" dirty="0">
              <a:solidFill>
                <a:prstClr val="black"/>
              </a:solidFill>
              <a:latin typeface="メイリオ" pitchFamily="50" charset="-128"/>
              <a:ea typeface="メイリオ" pitchFamily="50" charset="-128"/>
              <a:cs typeface="メイリオ" pitchFamily="50" charset="-128"/>
            </a:endParaRPr>
          </a:p>
          <a:p>
            <a:pPr marL="85725" indent="-85725" fontAlgn="auto">
              <a:spcBef>
                <a:spcPts val="300"/>
              </a:spcBef>
              <a:spcAft>
                <a:spcPts val="0"/>
              </a:spcAft>
              <a:defRPr/>
            </a:pPr>
            <a:r>
              <a:rPr lang="ja-JP" altLang="en-US" sz="1050" dirty="0">
                <a:solidFill>
                  <a:prstClr val="black"/>
                </a:solidFill>
                <a:latin typeface="メイリオ" pitchFamily="50" charset="-128"/>
                <a:ea typeface="メイリオ" pitchFamily="50" charset="-128"/>
                <a:cs typeface="メイリオ" pitchFamily="50" charset="-128"/>
              </a:rPr>
              <a:t>・自分たちの暮らしがどのように良くなるのか</a:t>
            </a: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4" name="Rectangle 39"/>
          <p:cNvSpPr>
            <a:spLocks noChangeArrowheads="1"/>
          </p:cNvSpPr>
          <p:nvPr/>
        </p:nvSpPr>
        <p:spPr bwMode="auto">
          <a:xfrm>
            <a:off x="179388" y="2733675"/>
            <a:ext cx="8750300" cy="3981450"/>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endParaRPr lang="en-US" altLang="ja-JP" sz="1050" dirty="0">
              <a:latin typeface="メイリオ" pitchFamily="50" charset="-128"/>
              <a:ea typeface="メイリオ" pitchFamily="50" charset="-128"/>
              <a:cs typeface="メイリオ" pitchFamily="50" charset="-128"/>
            </a:endParaRPr>
          </a:p>
          <a:p>
            <a:pPr fontAlgn="auto">
              <a:spcBef>
                <a:spcPts val="300"/>
              </a:spcBef>
              <a:spcAft>
                <a:spcPts val="0"/>
              </a:spcAft>
              <a:defRPr/>
            </a:pPr>
            <a:endParaRPr lang="ja-JP" altLang="ja-JP" sz="1050" dirty="0">
              <a:latin typeface="メイリオ" pitchFamily="50" charset="-128"/>
              <a:ea typeface="メイリオ" pitchFamily="50" charset="-128"/>
              <a:cs typeface="メイリオ" pitchFamily="50" charset="-128"/>
            </a:endParaRPr>
          </a:p>
        </p:txBody>
      </p:sp>
      <p:sp>
        <p:nvSpPr>
          <p:cNvPr id="26" name="Rectangle 39"/>
          <p:cNvSpPr>
            <a:spLocks noChangeArrowheads="1"/>
          </p:cNvSpPr>
          <p:nvPr/>
        </p:nvSpPr>
        <p:spPr bwMode="auto">
          <a:xfrm>
            <a:off x="7500938" y="71438"/>
            <a:ext cx="1428750" cy="571500"/>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r>
              <a:rPr lang="ja-JP" altLang="en-US" sz="1050" dirty="0">
                <a:latin typeface="メイリオ" pitchFamily="50" charset="-128"/>
                <a:ea typeface="メイリオ" pitchFamily="50" charset="-128"/>
                <a:cs typeface="メイリオ" pitchFamily="50" charset="-128"/>
              </a:rPr>
              <a:t>持ち時間</a:t>
            </a:r>
            <a:endParaRPr lang="en-US" altLang="ja-JP" sz="1050" dirty="0">
              <a:latin typeface="メイリオ" pitchFamily="50" charset="-128"/>
              <a:ea typeface="メイリオ" pitchFamily="50" charset="-128"/>
              <a:cs typeface="メイリオ" pitchFamily="50" charset="-128"/>
            </a:endParaRPr>
          </a:p>
          <a:p>
            <a:pPr algn="r" fontAlgn="auto">
              <a:spcBef>
                <a:spcPts val="600"/>
              </a:spcBef>
              <a:spcAft>
                <a:spcPts val="0"/>
              </a:spcAft>
              <a:defRPr/>
            </a:pPr>
            <a:r>
              <a:rPr lang="en-US" altLang="ja-JP" sz="1600" dirty="0">
                <a:latin typeface="メイリオ" pitchFamily="50" charset="-128"/>
                <a:ea typeface="メイリオ" pitchFamily="50" charset="-128"/>
                <a:cs typeface="メイリオ" pitchFamily="50" charset="-128"/>
              </a:rPr>
              <a:t>20</a:t>
            </a:r>
            <a:r>
              <a:rPr lang="ja-JP" altLang="en-US" sz="1600" dirty="0">
                <a:latin typeface="メイリオ" pitchFamily="50" charset="-128"/>
                <a:ea typeface="メイリオ" pitchFamily="50" charset="-128"/>
                <a:cs typeface="メイリオ" pitchFamily="50" charset="-128"/>
              </a:rPr>
              <a:t>分</a:t>
            </a:r>
            <a:endParaRPr lang="en-US" altLang="ja-JP" sz="1600" dirty="0">
              <a:latin typeface="メイリオ" pitchFamily="50" charset="-128"/>
              <a:ea typeface="メイリオ" pitchFamily="50" charset="-128"/>
              <a:cs typeface="メイリオ" pitchFamily="50" charset="-128"/>
            </a:endParaRPr>
          </a:p>
        </p:txBody>
      </p:sp>
      <p:cxnSp>
        <p:nvCxnSpPr>
          <p:cNvPr id="28" name="直線コネクタ 27"/>
          <p:cNvCxnSpPr/>
          <p:nvPr/>
        </p:nvCxnSpPr>
        <p:spPr>
          <a:xfrm>
            <a:off x="285750" y="3309938"/>
            <a:ext cx="85725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214313" y="2733675"/>
            <a:ext cx="8715375" cy="546100"/>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伝えたいこと［大テーマ］</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600"/>
              </a:spcBef>
              <a:spcAft>
                <a:spcPts val="0"/>
              </a:spcAft>
              <a:defRPr/>
            </a:pPr>
            <a:r>
              <a:rPr lang="ja-JP" altLang="en-US" sz="1400" dirty="0">
                <a:solidFill>
                  <a:prstClr val="black"/>
                </a:solidFill>
                <a:latin typeface="メイリオ" pitchFamily="50" charset="-128"/>
                <a:ea typeface="メイリオ" pitchFamily="50" charset="-128"/>
                <a:cs typeface="メイリオ" pitchFamily="50" charset="-128"/>
              </a:rPr>
              <a:t>フリーペーパーを通じて、子育てをしている母親たちのネットワークをつくりたい</a:t>
            </a:r>
            <a:endParaRPr lang="ja-JP" altLang="ja-JP" sz="1400" dirty="0">
              <a:solidFill>
                <a:prstClr val="black"/>
              </a:solidFill>
              <a:latin typeface="メイリオ" pitchFamily="50" charset="-128"/>
              <a:ea typeface="メイリオ" pitchFamily="50" charset="-128"/>
              <a:cs typeface="メイリオ" pitchFamily="50" charset="-128"/>
            </a:endParaRPr>
          </a:p>
        </p:txBody>
      </p:sp>
      <p:graphicFrame>
        <p:nvGraphicFramePr>
          <p:cNvPr id="31" name="表 30"/>
          <p:cNvGraphicFramePr>
            <a:graphicFrameLocks noGrp="1"/>
          </p:cNvGraphicFramePr>
          <p:nvPr/>
        </p:nvGraphicFramePr>
        <p:xfrm>
          <a:off x="276225" y="3429000"/>
          <a:ext cx="8572560" cy="3214706"/>
        </p:xfrm>
        <a:graphic>
          <a:graphicData uri="http://schemas.openxmlformats.org/drawingml/2006/table">
            <a:tbl>
              <a:tblPr firstRow="1" bandRow="1">
                <a:tableStyleId>{F5AB1C69-6EDB-4FF4-983F-18BD219EF322}</a:tableStyleId>
              </a:tblPr>
              <a:tblGrid>
                <a:gridCol w="285752"/>
                <a:gridCol w="2428862"/>
                <a:gridCol w="3413470"/>
                <a:gridCol w="803683"/>
                <a:gridCol w="803683"/>
                <a:gridCol w="837110"/>
              </a:tblGrid>
              <a:tr h="292246">
                <a:tc gridSpan="2">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小テーマ</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hMerge="1">
                  <a:txBody>
                    <a:bodyPr/>
                    <a:lstStyle/>
                    <a:p>
                      <a:endParaRPr kumimoji="1" lang="ja-JP" altLang="en-US"/>
                    </a:p>
                  </a:txBody>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ポイント</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所要時間</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優先度</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話す順序</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1</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団体紹介</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団体メンバーの特徴をアピール</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3</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1</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2</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これまでの実績</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子育てに関する相談件数の多さ</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2</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3</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3</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背景</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核家族化、隣近所とのつきあいの希薄さ</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2</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2</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4</a:t>
                      </a: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chemeClr val="tx1"/>
                          </a:solidFill>
                          <a:latin typeface="メイリオ" pitchFamily="50" charset="-128"/>
                          <a:ea typeface="メイリオ" pitchFamily="50" charset="-128"/>
                          <a:cs typeface="メイリオ" pitchFamily="50" charset="-128"/>
                        </a:rPr>
                        <a:t>事業の全体像</a:t>
                      </a: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どのような機関と連携するのか</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2</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4</a:t>
                      </a: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5</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chemeClr val="tx1"/>
                          </a:solidFill>
                          <a:latin typeface="メイリオ" pitchFamily="50" charset="-128"/>
                          <a:ea typeface="メイリオ" pitchFamily="50" charset="-128"/>
                          <a:cs typeface="メイリオ" pitchFamily="50" charset="-128"/>
                        </a:rPr>
                        <a:t>事業内容</a:t>
                      </a: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b="0" dirty="0" smtClean="0">
                          <a:solidFill>
                            <a:schemeClr val="tx1"/>
                          </a:solidFill>
                          <a:latin typeface="メイリオ" pitchFamily="50" charset="-128"/>
                          <a:ea typeface="メイリオ" pitchFamily="50" charset="-128"/>
                          <a:cs typeface="メイリオ" pitchFamily="50" charset="-128"/>
                        </a:rPr>
                        <a:t>フリーペーパー→インターネット→リアルでのネットワーク</a:t>
                      </a:r>
                      <a:endParaRPr kumimoji="1" lang="ja-JP" altLang="en-US" sz="90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4</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5</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6</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chemeClr val="tx1"/>
                          </a:solidFill>
                          <a:latin typeface="メイリオ" pitchFamily="50" charset="-128"/>
                          <a:ea typeface="メイリオ" pitchFamily="50" charset="-128"/>
                          <a:cs typeface="メイリオ" pitchFamily="50" charset="-128"/>
                        </a:rPr>
                        <a:t>予想される効果（</a:t>
                      </a:r>
                      <a:r>
                        <a:rPr kumimoji="1" lang="en-US" altLang="ja-JP" sz="1050" b="0" dirty="0" smtClean="0">
                          <a:solidFill>
                            <a:schemeClr val="tx1"/>
                          </a:solidFill>
                          <a:latin typeface="メイリオ" pitchFamily="50" charset="-128"/>
                          <a:ea typeface="メイリオ" pitchFamily="50" charset="-128"/>
                          <a:cs typeface="メイリオ" pitchFamily="50" charset="-128"/>
                        </a:rPr>
                        <a:t>1</a:t>
                      </a:r>
                      <a:r>
                        <a:rPr kumimoji="1" lang="ja-JP" altLang="en-US" sz="1050" b="0" dirty="0" smtClean="0">
                          <a:solidFill>
                            <a:schemeClr val="tx1"/>
                          </a:solidFill>
                          <a:latin typeface="メイリオ" pitchFamily="50" charset="-128"/>
                          <a:ea typeface="メイリオ" pitchFamily="50" charset="-128"/>
                          <a:cs typeface="メイリオ" pitchFamily="50" charset="-128"/>
                        </a:rPr>
                        <a:t>）</a:t>
                      </a: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一人で悩みを抱える母親の減少→相談件数で測定</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3</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6</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7</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予想される効果（</a:t>
                      </a:r>
                      <a:r>
                        <a:rPr kumimoji="1" lang="en-US" altLang="ja-JP" sz="1050" b="0" dirty="0" smtClean="0">
                          <a:solidFill>
                            <a:schemeClr val="tx1"/>
                          </a:solidFill>
                          <a:latin typeface="メイリオ" pitchFamily="50" charset="-128"/>
                          <a:ea typeface="メイリオ" pitchFamily="50" charset="-128"/>
                          <a:cs typeface="メイリオ" pitchFamily="50" charset="-128"/>
                        </a:rPr>
                        <a:t>2</a:t>
                      </a: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様々なサークルが生まれることによる地域活性化</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3</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7</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8</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終わりのあいさつ</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b="0" dirty="0" smtClean="0">
                          <a:solidFill>
                            <a:schemeClr val="tx1"/>
                          </a:solidFill>
                          <a:latin typeface="メイリオ" pitchFamily="50" charset="-128"/>
                          <a:ea typeface="メイリオ" pitchFamily="50" charset="-128"/>
                          <a:cs typeface="メイリオ" pitchFamily="50" charset="-128"/>
                        </a:rPr>
                        <a:t>感謝の気持ちと熱意を表す</a:t>
                      </a:r>
                      <a:endParaRPr kumimoji="1" lang="en-US" altLang="ja-JP" sz="1050" b="0" dirty="0" smtClean="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1</a:t>
                      </a:r>
                      <a:r>
                        <a:rPr kumimoji="1" lang="ja-JP" altLang="en-US" sz="1050" b="0" dirty="0" smtClean="0">
                          <a:solidFill>
                            <a:schemeClr val="tx1"/>
                          </a:solidFill>
                          <a:latin typeface="メイリオ" pitchFamily="50" charset="-128"/>
                          <a:ea typeface="メイリオ" pitchFamily="50" charset="-128"/>
                          <a:cs typeface="メイリオ" pitchFamily="50" charset="-128"/>
                        </a:rPr>
                        <a:t>分</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050" b="0" dirty="0" smtClean="0">
                          <a:solidFill>
                            <a:schemeClr val="tx1"/>
                          </a:solidFill>
                          <a:latin typeface="メイリオ" pitchFamily="50" charset="-128"/>
                          <a:ea typeface="メイリオ" pitchFamily="50" charset="-128"/>
                          <a:cs typeface="メイリオ" pitchFamily="50" charset="-128"/>
                        </a:rPr>
                        <a:t>8</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9</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10</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33" name="上下矢印 32"/>
          <p:cNvSpPr/>
          <p:nvPr/>
        </p:nvSpPr>
        <p:spPr>
          <a:xfrm>
            <a:off x="1403648" y="1500188"/>
            <a:ext cx="285750" cy="1143000"/>
          </a:xfrm>
          <a:prstGeom prst="upDownArrow">
            <a:avLst>
              <a:gd name="adj1" fmla="val 49999"/>
              <a:gd name="adj2" fmla="val 50000"/>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4" name="二方向矢印 33"/>
          <p:cNvSpPr/>
          <p:nvPr/>
        </p:nvSpPr>
        <p:spPr>
          <a:xfrm flipH="1" flipV="1">
            <a:off x="1696815" y="1785938"/>
            <a:ext cx="642937" cy="857250"/>
          </a:xfrm>
          <a:prstGeom prst="leftUpArrow">
            <a:avLst>
              <a:gd name="adj1" fmla="val 22006"/>
              <a:gd name="adj2" fmla="val 25000"/>
              <a:gd name="adj3" fmla="val 22754"/>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5" name="テキスト ボックス 34"/>
          <p:cNvSpPr txBox="1"/>
          <p:nvPr/>
        </p:nvSpPr>
        <p:spPr>
          <a:xfrm>
            <a:off x="107504" y="1643063"/>
            <a:ext cx="1467068" cy="925894"/>
          </a:xfrm>
          <a:prstGeom prst="rect">
            <a:avLst/>
          </a:prstGeom>
          <a:noFill/>
        </p:spPr>
        <p:txBody>
          <a:bodyPr wrap="none">
            <a:spAutoFit/>
          </a:bodyPr>
          <a:lstStyle/>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伝えたいことは</a:t>
            </a:r>
            <a:r>
              <a:rPr lang="en-US" altLang="ja-JP" sz="1000" dirty="0">
                <a:solidFill>
                  <a:schemeClr val="accent3">
                    <a:lumMod val="75000"/>
                  </a:schemeClr>
                </a:solidFill>
                <a:latin typeface="メイリオ" pitchFamily="50" charset="-128"/>
                <a:ea typeface="メイリオ" pitchFamily="50" charset="-128"/>
                <a:cs typeface="メイリオ" pitchFamily="50" charset="-128"/>
              </a:rPr>
              <a:t/>
            </a:r>
            <a:br>
              <a:rPr lang="en-US" altLang="ja-JP" sz="1000" dirty="0">
                <a:solidFill>
                  <a:schemeClr val="accent3">
                    <a:lumMod val="75000"/>
                  </a:schemeClr>
                </a:solidFill>
                <a:latin typeface="メイリオ" pitchFamily="50" charset="-128"/>
                <a:ea typeface="メイリオ" pitchFamily="50" charset="-128"/>
                <a:cs typeface="メイリオ" pitchFamily="50" charset="-128"/>
              </a:rPr>
            </a:br>
            <a:r>
              <a:rPr lang="ja-JP" altLang="en-US" sz="1000" dirty="0" smtClean="0">
                <a:solidFill>
                  <a:schemeClr val="accent3">
                    <a:lumMod val="75000"/>
                  </a:schemeClr>
                </a:solidFill>
                <a:latin typeface="メイリオ" pitchFamily="50" charset="-128"/>
                <a:ea typeface="メイリオ" pitchFamily="50" charset="-128"/>
                <a:cs typeface="メイリオ" pitchFamily="50" charset="-128"/>
              </a:rPr>
              <a:t>プレゼンテーションの</a:t>
            </a:r>
            <a:endParaRPr lang="en-US" altLang="ja-JP" sz="1000" dirty="0" smtClean="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smtClean="0">
                <a:solidFill>
                  <a:schemeClr val="accent3">
                    <a:lumMod val="75000"/>
                  </a:schemeClr>
                </a:solidFill>
                <a:latin typeface="メイリオ" pitchFamily="50" charset="-128"/>
                <a:ea typeface="メイリオ" pitchFamily="50" charset="-128"/>
                <a:cs typeface="メイリオ" pitchFamily="50" charset="-128"/>
              </a:rPr>
              <a:t>目的</a:t>
            </a:r>
            <a:r>
              <a:rPr lang="ja-JP" altLang="en-US" sz="1000" dirty="0">
                <a:solidFill>
                  <a:schemeClr val="accent3">
                    <a:lumMod val="75000"/>
                  </a:schemeClr>
                </a:solidFill>
                <a:latin typeface="メイリオ" pitchFamily="50" charset="-128"/>
                <a:ea typeface="メイリオ" pitchFamily="50" charset="-128"/>
                <a:cs typeface="メイリオ" pitchFamily="50" charset="-128"/>
              </a:rPr>
              <a:t>や、聞き手の</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知りたいことから</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外れていませんか？</a:t>
            </a:r>
          </a:p>
        </p:txBody>
      </p:sp>
      <p:sp>
        <p:nvSpPr>
          <p:cNvPr id="30" name="Text Box 26"/>
          <p:cNvSpPr txBox="1">
            <a:spLocks noChangeArrowheads="1"/>
          </p:cNvSpPr>
          <p:nvPr/>
        </p:nvSpPr>
        <p:spPr bwMode="auto">
          <a:xfrm rot="20345771">
            <a:off x="597568" y="2655931"/>
            <a:ext cx="7991854" cy="1569660"/>
          </a:xfrm>
          <a:prstGeom prst="rect">
            <a:avLst/>
          </a:prstGeom>
          <a:noFill/>
          <a:ln w="9525">
            <a:noFill/>
            <a:miter lim="800000"/>
            <a:headEnd/>
            <a:tailEnd/>
          </a:ln>
          <a:effectLst/>
        </p:spPr>
        <p:txBody>
          <a:bodyPr wrap="square" anchor="ctr">
            <a:spAutoFit/>
          </a:bodyPr>
          <a:lstStyle/>
          <a:p>
            <a:pPr algn="ctr" fontAlgn="auto">
              <a:spcBef>
                <a:spcPts val="0"/>
              </a:spcBef>
              <a:spcAft>
                <a:spcPts val="0"/>
              </a:spcAft>
              <a:defRPr/>
            </a:pPr>
            <a:r>
              <a:rPr kumimoji="0" lang="ja-JP" altLang="en-US" sz="9600" kern="0" dirty="0">
                <a:solidFill>
                  <a:srgbClr val="808080"/>
                </a:solidFill>
                <a:latin typeface="メイリオ" pitchFamily="50" charset="-128"/>
                <a:ea typeface="メイリオ" pitchFamily="50" charset="-128"/>
                <a:cs typeface="メイリオ" pitchFamily="50" charset="-128"/>
              </a:rPr>
              <a:t>ＳＡＭＰＬＥ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79388" y="115888"/>
            <a:ext cx="4608636" cy="490537"/>
          </a:xfrm>
          <a:prstGeom prst="rect">
            <a:avLst/>
          </a:prstGeom>
          <a:solidFill>
            <a:srgbClr val="FFFFFF"/>
          </a:solidFill>
          <a:ln w="9525">
            <a:solidFill>
              <a:srgbClr val="99CC00"/>
            </a:solidFill>
            <a:miter lim="800000"/>
            <a:headEnd/>
            <a:tailEnd/>
          </a:ln>
          <a:effectLst>
            <a:outerShdw dist="107763" dir="2700000" algn="ctr" rotWithShape="0">
              <a:srgbClr val="99CC00">
                <a:alpha val="50000"/>
              </a:srgbClr>
            </a:outerShdw>
          </a:effectLst>
        </p:spPr>
        <p:txBody>
          <a:bodyPr tIns="108000" anchor="ctr"/>
          <a:lstStyle/>
          <a:p>
            <a:pPr>
              <a:defRPr/>
            </a:pPr>
            <a:r>
              <a:rPr lang="ja-JP" altLang="en-US" sz="2000" b="1" kern="0" dirty="0">
                <a:solidFill>
                  <a:srgbClr val="000000"/>
                </a:solidFill>
                <a:latin typeface="メイリオ" pitchFamily="50" charset="-128"/>
                <a:ea typeface="メイリオ" pitchFamily="50" charset="-128"/>
                <a:cs typeface="メイリオ" pitchFamily="50" charset="-128"/>
              </a:rPr>
              <a:t>プレゼンテーション情報整理シート</a:t>
            </a:r>
            <a:endParaRPr lang="ja-JP" altLang="en-US" b="1" kern="0" dirty="0">
              <a:solidFill>
                <a:srgbClr val="000000"/>
              </a:solidFill>
              <a:latin typeface="メイリオ" pitchFamily="50" charset="-128"/>
              <a:ea typeface="メイリオ" pitchFamily="50" charset="-128"/>
              <a:cs typeface="メイリオ" pitchFamily="50" charset="-128"/>
            </a:endParaRPr>
          </a:p>
        </p:txBody>
      </p:sp>
      <p:sp>
        <p:nvSpPr>
          <p:cNvPr id="7" name="Rectangle 39"/>
          <p:cNvSpPr>
            <a:spLocks noChangeArrowheads="1"/>
          </p:cNvSpPr>
          <p:nvPr/>
        </p:nvSpPr>
        <p:spPr bwMode="auto">
          <a:xfrm>
            <a:off x="179388" y="785813"/>
            <a:ext cx="8750300" cy="642937"/>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プレゼンテーションの目的・ゴールイメージ</a:t>
            </a:r>
            <a:endParaRPr lang="en-US" altLang="ja-JP" sz="1050" dirty="0">
              <a:latin typeface="メイリオ" pitchFamily="50" charset="-128"/>
              <a:ea typeface="メイリオ" pitchFamily="50" charset="-128"/>
              <a:cs typeface="メイリオ" pitchFamily="50" charset="-128"/>
            </a:endParaRPr>
          </a:p>
          <a:p>
            <a:pPr fontAlgn="auto">
              <a:spcBef>
                <a:spcPts val="300"/>
              </a:spcBef>
              <a:spcAft>
                <a:spcPts val="0"/>
              </a:spcAft>
              <a:defRPr/>
            </a:pPr>
            <a:r>
              <a:rPr lang="en-US" altLang="ja-JP" sz="1050" dirty="0">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プレゼンテーションの目的を明確に記入します。</a:t>
            </a:r>
            <a:endParaRPr lang="ja-JP" altLang="ja-JP" sz="1050" dirty="0">
              <a:latin typeface="メイリオ" pitchFamily="50" charset="-128"/>
              <a:ea typeface="メイリオ" pitchFamily="50" charset="-128"/>
              <a:cs typeface="メイリオ" pitchFamily="50" charset="-128"/>
            </a:endParaRPr>
          </a:p>
        </p:txBody>
      </p:sp>
      <p:sp>
        <p:nvSpPr>
          <p:cNvPr id="3076" name="テキスト ボックス 7"/>
          <p:cNvSpPr txBox="1">
            <a:spLocks noChangeArrowheads="1"/>
          </p:cNvSpPr>
          <p:nvPr/>
        </p:nvSpPr>
        <p:spPr bwMode="auto">
          <a:xfrm>
            <a:off x="5189538" y="71438"/>
            <a:ext cx="1877437" cy="261610"/>
          </a:xfrm>
          <a:prstGeom prst="rect">
            <a:avLst/>
          </a:prstGeom>
          <a:noFill/>
          <a:ln w="9525">
            <a:noFill/>
            <a:miter lim="800000"/>
            <a:headEnd/>
            <a:tailEnd/>
          </a:ln>
        </p:spPr>
        <p:txBody>
          <a:bodyPr wrap="none">
            <a:spAutoFit/>
          </a:bodyPr>
          <a:lstStyle/>
          <a:p>
            <a:r>
              <a:rPr lang="ja-JP" altLang="en-US" sz="1100">
                <a:latin typeface="メイリオ" pitchFamily="50" charset="-128"/>
                <a:ea typeface="メイリオ" pitchFamily="50" charset="-128"/>
                <a:cs typeface="メイリオ" pitchFamily="50" charset="-128"/>
              </a:rPr>
              <a:t>プレゼンテーション実施日</a:t>
            </a:r>
          </a:p>
        </p:txBody>
      </p:sp>
      <p:cxnSp>
        <p:nvCxnSpPr>
          <p:cNvPr id="10" name="直線コネクタ 9"/>
          <p:cNvCxnSpPr/>
          <p:nvPr/>
        </p:nvCxnSpPr>
        <p:spPr>
          <a:xfrm>
            <a:off x="5276850" y="642938"/>
            <a:ext cx="207168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078" name="テキスト ボックス 11"/>
          <p:cNvSpPr txBox="1">
            <a:spLocks noChangeArrowheads="1"/>
          </p:cNvSpPr>
          <p:nvPr/>
        </p:nvSpPr>
        <p:spPr bwMode="auto">
          <a:xfrm>
            <a:off x="5348288" y="366713"/>
            <a:ext cx="928687" cy="276225"/>
          </a:xfrm>
          <a:prstGeom prst="rect">
            <a:avLst/>
          </a:prstGeom>
          <a:noFill/>
          <a:ln w="9525">
            <a:noFill/>
            <a:miter lim="800000"/>
            <a:headEnd/>
            <a:tailEnd/>
          </a:ln>
        </p:spPr>
        <p:txBody>
          <a:bodyPr>
            <a:spAutoFit/>
          </a:bodyPr>
          <a:lstStyle/>
          <a:p>
            <a:pPr algn="r"/>
            <a:r>
              <a:rPr lang="ja-JP" altLang="en-US" sz="1200">
                <a:latin typeface="メイリオ" pitchFamily="50" charset="-128"/>
                <a:ea typeface="メイリオ" pitchFamily="50" charset="-128"/>
                <a:cs typeface="メイリオ" pitchFamily="50" charset="-128"/>
              </a:rPr>
              <a:t>年</a:t>
            </a:r>
          </a:p>
        </p:txBody>
      </p:sp>
      <p:sp>
        <p:nvSpPr>
          <p:cNvPr id="3079" name="テキスト ボックス 12"/>
          <p:cNvSpPr txBox="1">
            <a:spLocks noChangeArrowheads="1"/>
          </p:cNvSpPr>
          <p:nvPr/>
        </p:nvSpPr>
        <p:spPr bwMode="auto">
          <a:xfrm>
            <a:off x="6205538" y="357188"/>
            <a:ext cx="642937" cy="276225"/>
          </a:xfrm>
          <a:prstGeom prst="rect">
            <a:avLst/>
          </a:prstGeom>
          <a:noFill/>
          <a:ln w="9525">
            <a:noFill/>
            <a:miter lim="800000"/>
            <a:headEnd/>
            <a:tailEnd/>
          </a:ln>
        </p:spPr>
        <p:txBody>
          <a:bodyPr>
            <a:spAutoFit/>
          </a:bodyPr>
          <a:lstStyle/>
          <a:p>
            <a:pPr algn="r"/>
            <a:r>
              <a:rPr lang="ja-JP" altLang="en-US" sz="1200">
                <a:latin typeface="メイリオ" pitchFamily="50" charset="-128"/>
                <a:ea typeface="メイリオ" pitchFamily="50" charset="-128"/>
                <a:cs typeface="メイリオ" pitchFamily="50" charset="-128"/>
              </a:rPr>
              <a:t>月</a:t>
            </a:r>
          </a:p>
        </p:txBody>
      </p:sp>
      <p:sp>
        <p:nvSpPr>
          <p:cNvPr id="3080" name="テキスト ボックス 13"/>
          <p:cNvSpPr txBox="1">
            <a:spLocks noChangeArrowheads="1"/>
          </p:cNvSpPr>
          <p:nvPr/>
        </p:nvSpPr>
        <p:spPr bwMode="auto">
          <a:xfrm>
            <a:off x="6753225" y="366713"/>
            <a:ext cx="604838" cy="276225"/>
          </a:xfrm>
          <a:prstGeom prst="rect">
            <a:avLst/>
          </a:prstGeom>
          <a:noFill/>
          <a:ln w="9525">
            <a:noFill/>
            <a:miter lim="800000"/>
            <a:headEnd/>
            <a:tailEnd/>
          </a:ln>
        </p:spPr>
        <p:txBody>
          <a:bodyPr>
            <a:spAutoFit/>
          </a:bodyPr>
          <a:lstStyle/>
          <a:p>
            <a:pPr algn="r"/>
            <a:r>
              <a:rPr lang="ja-JP" altLang="en-US" sz="1200">
                <a:latin typeface="メイリオ" pitchFamily="50" charset="-128"/>
                <a:ea typeface="メイリオ" pitchFamily="50" charset="-128"/>
                <a:cs typeface="メイリオ" pitchFamily="50" charset="-128"/>
              </a:rPr>
              <a:t>日</a:t>
            </a:r>
          </a:p>
        </p:txBody>
      </p:sp>
      <p:sp>
        <p:nvSpPr>
          <p:cNvPr id="15" name="Rectangle 39"/>
          <p:cNvSpPr>
            <a:spLocks noChangeArrowheads="1"/>
          </p:cNvSpPr>
          <p:nvPr/>
        </p:nvSpPr>
        <p:spPr bwMode="auto">
          <a:xfrm>
            <a:off x="2357438" y="1500188"/>
            <a:ext cx="6572250" cy="1143000"/>
          </a:xfrm>
          <a:prstGeom prst="rect">
            <a:avLst/>
          </a:prstGeom>
          <a:solidFill>
            <a:schemeClr val="bg1"/>
          </a:solidFill>
          <a:ln w="12700">
            <a:solidFill>
              <a:srgbClr val="99CC00"/>
            </a:solidFill>
            <a:miter lim="800000"/>
            <a:headEnd/>
            <a:tailEnd/>
          </a:ln>
          <a:effectLst/>
        </p:spPr>
        <p:txBody>
          <a:bodyPr lIns="54000" tIns="72000"/>
          <a:lstStyle/>
          <a:p>
            <a:pPr fontAlgn="auto">
              <a:spcBef>
                <a:spcPts val="0"/>
              </a:spcBef>
              <a:spcAft>
                <a:spcPts val="0"/>
              </a:spcAft>
              <a:defRPr/>
            </a:pPr>
            <a:endParaRPr lang="en-US" altLang="ja-JP" sz="1050" dirty="0">
              <a:latin typeface="メイリオ" pitchFamily="50" charset="-128"/>
              <a:ea typeface="メイリオ" pitchFamily="50" charset="-128"/>
              <a:cs typeface="メイリオ" pitchFamily="50" charset="-128"/>
            </a:endParaRPr>
          </a:p>
        </p:txBody>
      </p:sp>
      <p:cxnSp>
        <p:nvCxnSpPr>
          <p:cNvPr id="17" name="直線コネクタ 16"/>
          <p:cNvCxnSpPr/>
          <p:nvPr/>
        </p:nvCxnSpPr>
        <p:spPr>
          <a:xfrm rot="5400000">
            <a:off x="4000500" y="2071688"/>
            <a:ext cx="11430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rot="5400000">
            <a:off x="6143625" y="2071688"/>
            <a:ext cx="11430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4543425" y="1519238"/>
            <a:ext cx="2171700" cy="938212"/>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聞き手の期待</a:t>
            </a:r>
            <a:endParaRPr lang="en-US" altLang="ja-JP" sz="1050" dirty="0">
              <a:solidFill>
                <a:prstClr val="black"/>
              </a:solidFill>
              <a:latin typeface="メイリオ" pitchFamily="50" charset="-128"/>
              <a:ea typeface="メイリオ" pitchFamily="50" charset="-128"/>
              <a:cs typeface="メイリオ" pitchFamily="50" charset="-128"/>
            </a:endParaRPr>
          </a:p>
          <a:p>
            <a:pPr marL="85725" indent="-85725" fontAlgn="auto">
              <a:spcBef>
                <a:spcPts val="300"/>
              </a:spcBef>
              <a:spcAft>
                <a:spcPts val="0"/>
              </a:spcAft>
              <a:defRPr/>
            </a:pPr>
            <a:r>
              <a:rPr lang="en-US" altLang="ja-JP" sz="1050" dirty="0">
                <a:solidFill>
                  <a:prstClr val="black"/>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聞き手が何を期待してプレゼンテーションを実施しているのか、もしくはなぜ参加しているのかを想定して記入します。</a:t>
            </a: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1" name="正方形/長方形 20"/>
          <p:cNvSpPr/>
          <p:nvPr/>
        </p:nvSpPr>
        <p:spPr>
          <a:xfrm>
            <a:off x="2328863" y="1519238"/>
            <a:ext cx="2243137" cy="777875"/>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聞き手は誰か</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300"/>
              </a:spcBef>
              <a:spcAft>
                <a:spcPts val="0"/>
              </a:spcAft>
              <a:defRPr/>
            </a:pPr>
            <a:r>
              <a:rPr lang="en-US" altLang="ja-JP" sz="1050" dirty="0">
                <a:solidFill>
                  <a:prstClr val="black"/>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プレゼンテーションの場にいる人の立場、年齢層、性別などを記入します。</a:t>
            </a: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3" name="正方形/長方形 22"/>
          <p:cNvSpPr/>
          <p:nvPr/>
        </p:nvSpPr>
        <p:spPr>
          <a:xfrm>
            <a:off x="6715125" y="1519238"/>
            <a:ext cx="2214563" cy="777875"/>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聞き手が知りたいこと</a:t>
            </a:r>
            <a:endParaRPr lang="en-US" altLang="ja-JP" sz="1050" dirty="0">
              <a:solidFill>
                <a:prstClr val="black"/>
              </a:solidFill>
              <a:latin typeface="メイリオ" pitchFamily="50" charset="-128"/>
              <a:ea typeface="メイリオ" pitchFamily="50" charset="-128"/>
              <a:cs typeface="メイリオ" pitchFamily="50" charset="-128"/>
            </a:endParaRPr>
          </a:p>
          <a:p>
            <a:pPr marL="85725" indent="-85725" fontAlgn="auto">
              <a:spcBef>
                <a:spcPts val="300"/>
              </a:spcBef>
              <a:spcAft>
                <a:spcPts val="0"/>
              </a:spcAft>
              <a:defRPr/>
            </a:pPr>
            <a:r>
              <a:rPr lang="en-US" altLang="ja-JP" sz="1050" dirty="0">
                <a:solidFill>
                  <a:prstClr val="black"/>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聞き手が知りたいと思われること（判断・審査するために必要な情報など）を記入します。</a:t>
            </a: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4" name="Rectangle 39"/>
          <p:cNvSpPr>
            <a:spLocks noChangeArrowheads="1"/>
          </p:cNvSpPr>
          <p:nvPr/>
        </p:nvSpPr>
        <p:spPr bwMode="auto">
          <a:xfrm>
            <a:off x="179388" y="2733675"/>
            <a:ext cx="8750300" cy="3981450"/>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endParaRPr lang="en-US" altLang="ja-JP" sz="1050" dirty="0">
              <a:latin typeface="メイリオ" pitchFamily="50" charset="-128"/>
              <a:ea typeface="メイリオ" pitchFamily="50" charset="-128"/>
              <a:cs typeface="メイリオ" pitchFamily="50" charset="-128"/>
            </a:endParaRPr>
          </a:p>
          <a:p>
            <a:pPr fontAlgn="auto">
              <a:spcBef>
                <a:spcPts val="300"/>
              </a:spcBef>
              <a:spcAft>
                <a:spcPts val="0"/>
              </a:spcAft>
              <a:defRPr/>
            </a:pPr>
            <a:endParaRPr lang="ja-JP" altLang="ja-JP" sz="1050" dirty="0">
              <a:latin typeface="メイリオ" pitchFamily="50" charset="-128"/>
              <a:ea typeface="メイリオ" pitchFamily="50" charset="-128"/>
              <a:cs typeface="メイリオ" pitchFamily="50" charset="-128"/>
            </a:endParaRPr>
          </a:p>
        </p:txBody>
      </p:sp>
      <p:sp>
        <p:nvSpPr>
          <p:cNvPr id="26" name="Rectangle 39"/>
          <p:cNvSpPr>
            <a:spLocks noChangeArrowheads="1"/>
          </p:cNvSpPr>
          <p:nvPr/>
        </p:nvSpPr>
        <p:spPr bwMode="auto">
          <a:xfrm>
            <a:off x="7500938" y="71438"/>
            <a:ext cx="1428750" cy="571500"/>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r>
              <a:rPr lang="ja-JP" altLang="en-US" sz="1050" dirty="0">
                <a:latin typeface="メイリオ" pitchFamily="50" charset="-128"/>
                <a:ea typeface="メイリオ" pitchFamily="50" charset="-128"/>
                <a:cs typeface="メイリオ" pitchFamily="50" charset="-128"/>
              </a:rPr>
              <a:t>持ち時間</a:t>
            </a:r>
            <a:endParaRPr lang="en-US" altLang="ja-JP" sz="1050" dirty="0">
              <a:latin typeface="メイリオ" pitchFamily="50" charset="-128"/>
              <a:ea typeface="メイリオ" pitchFamily="50" charset="-128"/>
              <a:cs typeface="メイリオ" pitchFamily="50" charset="-128"/>
            </a:endParaRPr>
          </a:p>
          <a:p>
            <a:pPr algn="r" fontAlgn="auto">
              <a:spcBef>
                <a:spcPts val="600"/>
              </a:spcBef>
              <a:spcAft>
                <a:spcPts val="0"/>
              </a:spcAft>
              <a:defRPr/>
            </a:pPr>
            <a:r>
              <a:rPr lang="ja-JP" altLang="en-US" sz="1600" dirty="0">
                <a:latin typeface="メイリオ" pitchFamily="50" charset="-128"/>
                <a:ea typeface="メイリオ" pitchFamily="50" charset="-128"/>
                <a:cs typeface="メイリオ" pitchFamily="50" charset="-128"/>
              </a:rPr>
              <a:t>分</a:t>
            </a:r>
            <a:endParaRPr lang="en-US" altLang="ja-JP" sz="1600" dirty="0">
              <a:latin typeface="メイリオ" pitchFamily="50" charset="-128"/>
              <a:ea typeface="メイリオ" pitchFamily="50" charset="-128"/>
              <a:cs typeface="メイリオ" pitchFamily="50" charset="-128"/>
            </a:endParaRPr>
          </a:p>
        </p:txBody>
      </p:sp>
      <p:cxnSp>
        <p:nvCxnSpPr>
          <p:cNvPr id="28" name="直線コネクタ 27"/>
          <p:cNvCxnSpPr/>
          <p:nvPr/>
        </p:nvCxnSpPr>
        <p:spPr>
          <a:xfrm>
            <a:off x="285750" y="3309938"/>
            <a:ext cx="85725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214313" y="2733675"/>
            <a:ext cx="8715375" cy="546100"/>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伝えたいこと［大テーマ］</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600"/>
              </a:spcBef>
              <a:spcAft>
                <a:spcPts val="0"/>
              </a:spcAft>
              <a:defRPr/>
            </a:pPr>
            <a:r>
              <a:rPr lang="en-US" altLang="ja-JP" sz="1400" dirty="0">
                <a:solidFill>
                  <a:prstClr val="black"/>
                </a:solidFill>
                <a:latin typeface="メイリオ" pitchFamily="50" charset="-128"/>
                <a:ea typeface="メイリオ" pitchFamily="50" charset="-128"/>
                <a:cs typeface="メイリオ" pitchFamily="50" charset="-128"/>
              </a:rPr>
              <a:t>※</a:t>
            </a:r>
            <a:r>
              <a:rPr lang="ja-JP" altLang="en-US" sz="1400" dirty="0">
                <a:solidFill>
                  <a:prstClr val="black"/>
                </a:solidFill>
                <a:latin typeface="メイリオ" pitchFamily="50" charset="-128"/>
                <a:ea typeface="メイリオ" pitchFamily="50" charset="-128"/>
                <a:cs typeface="メイリオ" pitchFamily="50" charset="-128"/>
              </a:rPr>
              <a:t>プレゼンテーションの主題となることを記入します。</a:t>
            </a:r>
            <a:endParaRPr lang="ja-JP" altLang="ja-JP" sz="1400" dirty="0">
              <a:solidFill>
                <a:prstClr val="black"/>
              </a:solidFill>
              <a:latin typeface="メイリオ" pitchFamily="50" charset="-128"/>
              <a:ea typeface="メイリオ" pitchFamily="50" charset="-128"/>
              <a:cs typeface="メイリオ" pitchFamily="50" charset="-128"/>
            </a:endParaRPr>
          </a:p>
        </p:txBody>
      </p:sp>
      <p:graphicFrame>
        <p:nvGraphicFramePr>
          <p:cNvPr id="31" name="表 30"/>
          <p:cNvGraphicFramePr>
            <a:graphicFrameLocks noGrp="1"/>
          </p:cNvGraphicFramePr>
          <p:nvPr/>
        </p:nvGraphicFramePr>
        <p:xfrm>
          <a:off x="276225" y="3429000"/>
          <a:ext cx="8572560" cy="3214706"/>
        </p:xfrm>
        <a:graphic>
          <a:graphicData uri="http://schemas.openxmlformats.org/drawingml/2006/table">
            <a:tbl>
              <a:tblPr firstRow="1" bandRow="1">
                <a:tableStyleId>{F5AB1C69-6EDB-4FF4-983F-18BD219EF322}</a:tableStyleId>
              </a:tblPr>
              <a:tblGrid>
                <a:gridCol w="285752"/>
                <a:gridCol w="2428862"/>
                <a:gridCol w="3413470"/>
                <a:gridCol w="803683"/>
                <a:gridCol w="803683"/>
                <a:gridCol w="837110"/>
              </a:tblGrid>
              <a:tr h="292246">
                <a:tc gridSpan="2">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小テーマ</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hMerge="1">
                  <a:txBody>
                    <a:bodyPr/>
                    <a:lstStyle/>
                    <a:p>
                      <a:endParaRPr kumimoji="1" lang="ja-JP" altLang="en-US"/>
                    </a:p>
                  </a:txBody>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ポイント</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所要時間</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優先度</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話す順序</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1</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000" b="0" dirty="0" smtClean="0">
                          <a:solidFill>
                            <a:schemeClr val="tx1"/>
                          </a:solidFill>
                          <a:latin typeface="メイリオ" pitchFamily="50" charset="-128"/>
                          <a:ea typeface="メイリオ" pitchFamily="50" charset="-128"/>
                          <a:cs typeface="メイリオ" pitchFamily="50" charset="-128"/>
                        </a:rPr>
                        <a:t>※</a:t>
                      </a:r>
                      <a:r>
                        <a:rPr kumimoji="1" lang="ja-JP" altLang="en-US" sz="1000" b="0" dirty="0" smtClean="0">
                          <a:solidFill>
                            <a:schemeClr val="tx1"/>
                          </a:solidFill>
                          <a:latin typeface="メイリオ" pitchFamily="50" charset="-128"/>
                          <a:ea typeface="メイリオ" pitchFamily="50" charset="-128"/>
                          <a:cs typeface="メイリオ" pitchFamily="50" charset="-128"/>
                        </a:rPr>
                        <a:t>伝えたいことを分解して記入します。</a:t>
                      </a:r>
                      <a:endParaRPr kumimoji="1" lang="ja-JP" altLang="en-US" sz="100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000" b="0" dirty="0" smtClean="0">
                          <a:solidFill>
                            <a:schemeClr val="tx1"/>
                          </a:solidFill>
                          <a:latin typeface="メイリオ" pitchFamily="50" charset="-128"/>
                          <a:ea typeface="メイリオ" pitchFamily="50" charset="-128"/>
                          <a:cs typeface="メイリオ" pitchFamily="50" charset="-128"/>
                        </a:rPr>
                        <a:t>※</a:t>
                      </a:r>
                      <a:r>
                        <a:rPr kumimoji="1" lang="ja-JP" altLang="en-US" sz="1000" b="0" dirty="0" smtClean="0">
                          <a:solidFill>
                            <a:schemeClr val="tx1"/>
                          </a:solidFill>
                          <a:latin typeface="メイリオ" pitchFamily="50" charset="-128"/>
                          <a:ea typeface="メイリオ" pitchFamily="50" charset="-128"/>
                          <a:cs typeface="メイリオ" pitchFamily="50" charset="-128"/>
                        </a:rPr>
                        <a:t>小テーマの中で一番伝えたいことを簡単に記入します。</a:t>
                      </a:r>
                      <a:endParaRPr kumimoji="1" lang="ja-JP" altLang="en-US" sz="100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2</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3</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4</a:t>
                      </a: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5</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6</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7</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8</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9</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メイリオ" pitchFamily="50" charset="-128"/>
                          <a:ea typeface="メイリオ" pitchFamily="50" charset="-128"/>
                          <a:cs typeface="メイリオ" pitchFamily="50" charset="-128"/>
                        </a:rPr>
                        <a:t>10</a:t>
                      </a:r>
                      <a:endParaRPr kumimoji="1" lang="ja-JP" altLang="en-US" sz="1050" b="0" dirty="0">
                        <a:solidFill>
                          <a:schemeClr val="accent3">
                            <a:lumMod val="75000"/>
                          </a:schemeClr>
                        </a:solidFill>
                        <a:latin typeface="メイリオ" pitchFamily="50" charset="-128"/>
                        <a:ea typeface="メイリオ" pitchFamily="50" charset="-128"/>
                        <a:cs typeface="メイリオ" pitchFamily="50" charset="-128"/>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33" name="上下矢印 32"/>
          <p:cNvSpPr/>
          <p:nvPr/>
        </p:nvSpPr>
        <p:spPr>
          <a:xfrm>
            <a:off x="1405930" y="1500188"/>
            <a:ext cx="285750" cy="1143000"/>
          </a:xfrm>
          <a:prstGeom prst="upDownArrow">
            <a:avLst>
              <a:gd name="adj1" fmla="val 49999"/>
              <a:gd name="adj2" fmla="val 50000"/>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4" name="二方向矢印 33"/>
          <p:cNvSpPr/>
          <p:nvPr/>
        </p:nvSpPr>
        <p:spPr>
          <a:xfrm flipH="1" flipV="1">
            <a:off x="1696815" y="1785938"/>
            <a:ext cx="642937" cy="857250"/>
          </a:xfrm>
          <a:prstGeom prst="leftUpArrow">
            <a:avLst>
              <a:gd name="adj1" fmla="val 22006"/>
              <a:gd name="adj2" fmla="val 25000"/>
              <a:gd name="adj3" fmla="val 22754"/>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5" name="テキスト ボックス 34"/>
          <p:cNvSpPr txBox="1"/>
          <p:nvPr/>
        </p:nvSpPr>
        <p:spPr>
          <a:xfrm>
            <a:off x="107504" y="1643063"/>
            <a:ext cx="1467068" cy="925894"/>
          </a:xfrm>
          <a:prstGeom prst="rect">
            <a:avLst/>
          </a:prstGeom>
          <a:noFill/>
        </p:spPr>
        <p:txBody>
          <a:bodyPr wrap="none">
            <a:spAutoFit/>
          </a:bodyPr>
          <a:lstStyle/>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伝えたいことは</a:t>
            </a:r>
            <a:r>
              <a:rPr lang="en-US" altLang="ja-JP" sz="1000" dirty="0">
                <a:solidFill>
                  <a:schemeClr val="accent3">
                    <a:lumMod val="75000"/>
                  </a:schemeClr>
                </a:solidFill>
                <a:latin typeface="メイリオ" pitchFamily="50" charset="-128"/>
                <a:ea typeface="メイリオ" pitchFamily="50" charset="-128"/>
                <a:cs typeface="メイリオ" pitchFamily="50" charset="-128"/>
              </a:rPr>
              <a:t/>
            </a:r>
            <a:br>
              <a:rPr lang="en-US" altLang="ja-JP" sz="1000" dirty="0">
                <a:solidFill>
                  <a:schemeClr val="accent3">
                    <a:lumMod val="75000"/>
                  </a:schemeClr>
                </a:solidFill>
                <a:latin typeface="メイリオ" pitchFamily="50" charset="-128"/>
                <a:ea typeface="メイリオ" pitchFamily="50" charset="-128"/>
                <a:cs typeface="メイリオ" pitchFamily="50" charset="-128"/>
              </a:rPr>
            </a:br>
            <a:r>
              <a:rPr lang="ja-JP" altLang="en-US" sz="1000" dirty="0">
                <a:solidFill>
                  <a:schemeClr val="accent3">
                    <a:lumMod val="75000"/>
                  </a:schemeClr>
                </a:solidFill>
                <a:latin typeface="メイリオ" pitchFamily="50" charset="-128"/>
                <a:ea typeface="メイリオ" pitchFamily="50" charset="-128"/>
                <a:cs typeface="メイリオ" pitchFamily="50" charset="-128"/>
              </a:rPr>
              <a:t>プレゼンテーションの</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目的や、聞き手の</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知りたいことから</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外れていませんか？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9"/>
          <p:cNvSpPr>
            <a:spLocks noChangeArrowheads="1"/>
          </p:cNvSpPr>
          <p:nvPr/>
        </p:nvSpPr>
        <p:spPr bwMode="auto">
          <a:xfrm>
            <a:off x="179388" y="785813"/>
            <a:ext cx="8750300" cy="642937"/>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プレゼンテーションの目的・ゴールイメージ</a:t>
            </a:r>
            <a:endParaRPr lang="en-US" altLang="ja-JP" sz="1050" dirty="0">
              <a:latin typeface="メイリオ" pitchFamily="50" charset="-128"/>
              <a:ea typeface="メイリオ" pitchFamily="50" charset="-128"/>
              <a:cs typeface="メイリオ" pitchFamily="50" charset="-128"/>
            </a:endParaRPr>
          </a:p>
          <a:p>
            <a:pPr fontAlgn="auto">
              <a:spcBef>
                <a:spcPts val="300"/>
              </a:spcBef>
              <a:spcAft>
                <a:spcPts val="0"/>
              </a:spcAft>
              <a:defRPr/>
            </a:pPr>
            <a:endParaRPr lang="ja-JP" altLang="ja-JP" sz="1050" dirty="0">
              <a:latin typeface="メイリオ" pitchFamily="50" charset="-128"/>
              <a:ea typeface="メイリオ" pitchFamily="50" charset="-128"/>
              <a:cs typeface="メイリオ" pitchFamily="50" charset="-128"/>
            </a:endParaRPr>
          </a:p>
        </p:txBody>
      </p:sp>
      <p:sp>
        <p:nvSpPr>
          <p:cNvPr id="4100" name="テキスト ボックス 7"/>
          <p:cNvSpPr txBox="1">
            <a:spLocks noChangeArrowheads="1"/>
          </p:cNvSpPr>
          <p:nvPr/>
        </p:nvSpPr>
        <p:spPr bwMode="auto">
          <a:xfrm>
            <a:off x="5189538" y="71438"/>
            <a:ext cx="1877437" cy="261610"/>
          </a:xfrm>
          <a:prstGeom prst="rect">
            <a:avLst/>
          </a:prstGeom>
          <a:noFill/>
          <a:ln w="9525">
            <a:noFill/>
            <a:miter lim="800000"/>
            <a:headEnd/>
            <a:tailEnd/>
          </a:ln>
        </p:spPr>
        <p:txBody>
          <a:bodyPr wrap="none">
            <a:spAutoFit/>
          </a:bodyPr>
          <a:lstStyle/>
          <a:p>
            <a:r>
              <a:rPr lang="ja-JP" altLang="en-US" sz="1100">
                <a:latin typeface="メイリオ" pitchFamily="50" charset="-128"/>
                <a:ea typeface="メイリオ" pitchFamily="50" charset="-128"/>
                <a:cs typeface="メイリオ" pitchFamily="50" charset="-128"/>
              </a:rPr>
              <a:t>プレゼンテーション実施日</a:t>
            </a:r>
          </a:p>
        </p:txBody>
      </p:sp>
      <p:cxnSp>
        <p:nvCxnSpPr>
          <p:cNvPr id="10" name="直線コネクタ 9"/>
          <p:cNvCxnSpPr/>
          <p:nvPr/>
        </p:nvCxnSpPr>
        <p:spPr>
          <a:xfrm>
            <a:off x="5276850" y="642938"/>
            <a:ext cx="207168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4102" name="テキスト ボックス 11"/>
          <p:cNvSpPr txBox="1">
            <a:spLocks noChangeArrowheads="1"/>
          </p:cNvSpPr>
          <p:nvPr/>
        </p:nvSpPr>
        <p:spPr bwMode="auto">
          <a:xfrm>
            <a:off x="5348288" y="366713"/>
            <a:ext cx="928687" cy="276225"/>
          </a:xfrm>
          <a:prstGeom prst="rect">
            <a:avLst/>
          </a:prstGeom>
          <a:noFill/>
          <a:ln w="9525">
            <a:noFill/>
            <a:miter lim="800000"/>
            <a:headEnd/>
            <a:tailEnd/>
          </a:ln>
        </p:spPr>
        <p:txBody>
          <a:bodyPr>
            <a:spAutoFit/>
          </a:bodyPr>
          <a:lstStyle/>
          <a:p>
            <a:pPr algn="r"/>
            <a:r>
              <a:rPr lang="ja-JP" altLang="en-US" sz="1200">
                <a:latin typeface="メイリオ" pitchFamily="50" charset="-128"/>
                <a:ea typeface="メイリオ" pitchFamily="50" charset="-128"/>
                <a:cs typeface="メイリオ" pitchFamily="50" charset="-128"/>
              </a:rPr>
              <a:t>年</a:t>
            </a:r>
          </a:p>
        </p:txBody>
      </p:sp>
      <p:sp>
        <p:nvSpPr>
          <p:cNvPr id="4103" name="テキスト ボックス 12"/>
          <p:cNvSpPr txBox="1">
            <a:spLocks noChangeArrowheads="1"/>
          </p:cNvSpPr>
          <p:nvPr/>
        </p:nvSpPr>
        <p:spPr bwMode="auto">
          <a:xfrm>
            <a:off x="6205538" y="357188"/>
            <a:ext cx="642937" cy="276225"/>
          </a:xfrm>
          <a:prstGeom prst="rect">
            <a:avLst/>
          </a:prstGeom>
          <a:noFill/>
          <a:ln w="9525">
            <a:noFill/>
            <a:miter lim="800000"/>
            <a:headEnd/>
            <a:tailEnd/>
          </a:ln>
        </p:spPr>
        <p:txBody>
          <a:bodyPr>
            <a:spAutoFit/>
          </a:bodyPr>
          <a:lstStyle/>
          <a:p>
            <a:pPr algn="r"/>
            <a:r>
              <a:rPr lang="ja-JP" altLang="en-US" sz="1200">
                <a:latin typeface="メイリオ" pitchFamily="50" charset="-128"/>
                <a:ea typeface="メイリオ" pitchFamily="50" charset="-128"/>
                <a:cs typeface="メイリオ" pitchFamily="50" charset="-128"/>
              </a:rPr>
              <a:t>月</a:t>
            </a:r>
          </a:p>
        </p:txBody>
      </p:sp>
      <p:sp>
        <p:nvSpPr>
          <p:cNvPr id="4104" name="テキスト ボックス 13"/>
          <p:cNvSpPr txBox="1">
            <a:spLocks noChangeArrowheads="1"/>
          </p:cNvSpPr>
          <p:nvPr/>
        </p:nvSpPr>
        <p:spPr bwMode="auto">
          <a:xfrm>
            <a:off x="6753225" y="366713"/>
            <a:ext cx="604838" cy="276225"/>
          </a:xfrm>
          <a:prstGeom prst="rect">
            <a:avLst/>
          </a:prstGeom>
          <a:noFill/>
          <a:ln w="9525">
            <a:noFill/>
            <a:miter lim="800000"/>
            <a:headEnd/>
            <a:tailEnd/>
          </a:ln>
        </p:spPr>
        <p:txBody>
          <a:bodyPr>
            <a:spAutoFit/>
          </a:bodyPr>
          <a:lstStyle/>
          <a:p>
            <a:pPr algn="r"/>
            <a:r>
              <a:rPr lang="ja-JP" altLang="en-US" sz="1200">
                <a:latin typeface="メイリオ" pitchFamily="50" charset="-128"/>
                <a:ea typeface="メイリオ" pitchFamily="50" charset="-128"/>
                <a:cs typeface="メイリオ" pitchFamily="50" charset="-128"/>
              </a:rPr>
              <a:t>日</a:t>
            </a:r>
          </a:p>
        </p:txBody>
      </p:sp>
      <p:sp>
        <p:nvSpPr>
          <p:cNvPr id="15" name="Rectangle 39"/>
          <p:cNvSpPr>
            <a:spLocks noChangeArrowheads="1"/>
          </p:cNvSpPr>
          <p:nvPr/>
        </p:nvSpPr>
        <p:spPr bwMode="auto">
          <a:xfrm>
            <a:off x="2357438" y="1500188"/>
            <a:ext cx="6572250" cy="1143000"/>
          </a:xfrm>
          <a:prstGeom prst="rect">
            <a:avLst/>
          </a:prstGeom>
          <a:solidFill>
            <a:schemeClr val="bg1"/>
          </a:solidFill>
          <a:ln w="12700">
            <a:solidFill>
              <a:srgbClr val="99CC00"/>
            </a:solidFill>
            <a:miter lim="800000"/>
            <a:headEnd/>
            <a:tailEnd/>
          </a:ln>
          <a:effectLst/>
        </p:spPr>
        <p:txBody>
          <a:bodyPr lIns="54000" tIns="72000"/>
          <a:lstStyle/>
          <a:p>
            <a:pPr fontAlgn="auto">
              <a:spcBef>
                <a:spcPts val="0"/>
              </a:spcBef>
              <a:spcAft>
                <a:spcPts val="0"/>
              </a:spcAft>
              <a:defRPr/>
            </a:pPr>
            <a:endParaRPr lang="en-US" altLang="ja-JP" sz="1050" dirty="0">
              <a:latin typeface="メイリオ" pitchFamily="50" charset="-128"/>
              <a:ea typeface="メイリオ" pitchFamily="50" charset="-128"/>
              <a:cs typeface="メイリオ" pitchFamily="50" charset="-128"/>
            </a:endParaRPr>
          </a:p>
        </p:txBody>
      </p:sp>
      <p:cxnSp>
        <p:nvCxnSpPr>
          <p:cNvPr id="17" name="直線コネクタ 16"/>
          <p:cNvCxnSpPr/>
          <p:nvPr/>
        </p:nvCxnSpPr>
        <p:spPr>
          <a:xfrm rot="5400000">
            <a:off x="4000500" y="2071688"/>
            <a:ext cx="11430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rot="5400000">
            <a:off x="6143625" y="2071688"/>
            <a:ext cx="11430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4543425" y="1519238"/>
            <a:ext cx="2171700" cy="454025"/>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聞き手の期待</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300"/>
              </a:spcBef>
              <a:spcAft>
                <a:spcPts val="0"/>
              </a:spcAft>
              <a:defRPr/>
            </a:pP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1" name="正方形/長方形 20"/>
          <p:cNvSpPr/>
          <p:nvPr/>
        </p:nvSpPr>
        <p:spPr>
          <a:xfrm>
            <a:off x="2328863" y="1519238"/>
            <a:ext cx="2243137" cy="454025"/>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聞き手は誰か</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300"/>
              </a:spcBef>
              <a:spcAft>
                <a:spcPts val="0"/>
              </a:spcAft>
              <a:defRPr/>
            </a:pP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3" name="正方形/長方形 22"/>
          <p:cNvSpPr/>
          <p:nvPr/>
        </p:nvSpPr>
        <p:spPr>
          <a:xfrm>
            <a:off x="6715125" y="1519238"/>
            <a:ext cx="2214563" cy="454025"/>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solidFill>
                  <a:prstClr val="black"/>
                </a:solidFill>
                <a:latin typeface="メイリオ" pitchFamily="50" charset="-128"/>
                <a:ea typeface="メイリオ" pitchFamily="50" charset="-128"/>
                <a:cs typeface="メイリオ" pitchFamily="50" charset="-128"/>
              </a:rPr>
              <a:t>聞き手が知りたいこと</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300"/>
              </a:spcBef>
              <a:spcAft>
                <a:spcPts val="0"/>
              </a:spcAft>
              <a:defRPr/>
            </a:pPr>
            <a:endParaRPr lang="ja-JP" altLang="ja-JP" sz="1050" dirty="0">
              <a:solidFill>
                <a:prstClr val="black"/>
              </a:solidFill>
              <a:latin typeface="メイリオ" pitchFamily="50" charset="-128"/>
              <a:ea typeface="メイリオ" pitchFamily="50" charset="-128"/>
              <a:cs typeface="メイリオ" pitchFamily="50" charset="-128"/>
            </a:endParaRPr>
          </a:p>
        </p:txBody>
      </p:sp>
      <p:sp>
        <p:nvSpPr>
          <p:cNvPr id="24" name="Rectangle 39"/>
          <p:cNvSpPr>
            <a:spLocks noChangeArrowheads="1"/>
          </p:cNvSpPr>
          <p:nvPr/>
        </p:nvSpPr>
        <p:spPr bwMode="auto">
          <a:xfrm>
            <a:off x="179388" y="2733675"/>
            <a:ext cx="8750300" cy="3981450"/>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endParaRPr lang="en-US" altLang="ja-JP" sz="1050" dirty="0">
              <a:latin typeface="メイリオ" pitchFamily="50" charset="-128"/>
              <a:ea typeface="メイリオ" pitchFamily="50" charset="-128"/>
              <a:cs typeface="メイリオ" pitchFamily="50" charset="-128"/>
            </a:endParaRPr>
          </a:p>
          <a:p>
            <a:pPr fontAlgn="auto">
              <a:spcBef>
                <a:spcPts val="300"/>
              </a:spcBef>
              <a:spcAft>
                <a:spcPts val="0"/>
              </a:spcAft>
              <a:defRPr/>
            </a:pPr>
            <a:endParaRPr lang="ja-JP" altLang="ja-JP" sz="1050" dirty="0">
              <a:latin typeface="メイリオ" pitchFamily="50" charset="-128"/>
              <a:ea typeface="メイリオ" pitchFamily="50" charset="-128"/>
              <a:cs typeface="メイリオ" pitchFamily="50" charset="-128"/>
            </a:endParaRPr>
          </a:p>
        </p:txBody>
      </p:sp>
      <p:sp>
        <p:nvSpPr>
          <p:cNvPr id="26" name="Rectangle 39"/>
          <p:cNvSpPr>
            <a:spLocks noChangeArrowheads="1"/>
          </p:cNvSpPr>
          <p:nvPr/>
        </p:nvSpPr>
        <p:spPr bwMode="auto">
          <a:xfrm>
            <a:off x="7500938" y="71438"/>
            <a:ext cx="1428750" cy="571500"/>
          </a:xfrm>
          <a:prstGeom prst="rect">
            <a:avLst/>
          </a:prstGeom>
          <a:solidFill>
            <a:schemeClr val="bg1"/>
          </a:solidFill>
          <a:ln w="12700">
            <a:solidFill>
              <a:srgbClr val="99CC00"/>
            </a:solidFill>
            <a:miter lim="800000"/>
            <a:headEnd/>
            <a:tailEnd/>
          </a:ln>
          <a:effectLst/>
        </p:spPr>
        <p:txBody>
          <a:bodyPr lIns="54000" tIns="72000"/>
          <a:lstStyle/>
          <a:p>
            <a:pPr fontAlgn="auto">
              <a:spcBef>
                <a:spcPts val="300"/>
              </a:spcBef>
              <a:spcAft>
                <a:spcPts val="0"/>
              </a:spcAft>
              <a:defRPr/>
            </a:pPr>
            <a:r>
              <a:rPr lang="ja-JP" altLang="en-US" sz="1050" dirty="0">
                <a:latin typeface="メイリオ" pitchFamily="50" charset="-128"/>
                <a:ea typeface="メイリオ" pitchFamily="50" charset="-128"/>
                <a:cs typeface="メイリオ" pitchFamily="50" charset="-128"/>
              </a:rPr>
              <a:t>持ち時間</a:t>
            </a:r>
            <a:endParaRPr lang="en-US" altLang="ja-JP" sz="1050" dirty="0">
              <a:latin typeface="メイリオ" pitchFamily="50" charset="-128"/>
              <a:ea typeface="メイリオ" pitchFamily="50" charset="-128"/>
              <a:cs typeface="メイリオ" pitchFamily="50" charset="-128"/>
            </a:endParaRPr>
          </a:p>
          <a:p>
            <a:pPr algn="r" fontAlgn="auto">
              <a:spcBef>
                <a:spcPts val="600"/>
              </a:spcBef>
              <a:spcAft>
                <a:spcPts val="0"/>
              </a:spcAft>
              <a:defRPr/>
            </a:pPr>
            <a:r>
              <a:rPr lang="ja-JP" altLang="en-US" sz="1600" dirty="0">
                <a:latin typeface="メイリオ" pitchFamily="50" charset="-128"/>
                <a:ea typeface="メイリオ" pitchFamily="50" charset="-128"/>
                <a:cs typeface="メイリオ" pitchFamily="50" charset="-128"/>
              </a:rPr>
              <a:t>分</a:t>
            </a:r>
            <a:endParaRPr lang="en-US" altLang="ja-JP" sz="1600" dirty="0">
              <a:latin typeface="メイリオ" pitchFamily="50" charset="-128"/>
              <a:ea typeface="メイリオ" pitchFamily="50" charset="-128"/>
              <a:cs typeface="メイリオ" pitchFamily="50" charset="-128"/>
            </a:endParaRPr>
          </a:p>
        </p:txBody>
      </p:sp>
      <p:cxnSp>
        <p:nvCxnSpPr>
          <p:cNvPr id="28" name="直線コネクタ 27"/>
          <p:cNvCxnSpPr/>
          <p:nvPr/>
        </p:nvCxnSpPr>
        <p:spPr>
          <a:xfrm>
            <a:off x="285750" y="3309938"/>
            <a:ext cx="8572500" cy="0"/>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214313" y="2733675"/>
            <a:ext cx="8715375" cy="546100"/>
          </a:xfrm>
          <a:prstGeom prst="rect">
            <a:avLst/>
          </a:prstGeom>
        </p:spPr>
        <p:txBody>
          <a:bodyPr>
            <a:spAutoFit/>
          </a:bodyPr>
          <a:lstStyle/>
          <a:p>
            <a:pPr fontAlgn="auto">
              <a:spcBef>
                <a:spcPts val="300"/>
              </a:spcBef>
              <a:spcAft>
                <a:spcPts val="0"/>
              </a:spcAft>
              <a:defRPr/>
            </a:pPr>
            <a:r>
              <a:rPr lang="en-US" altLang="ja-JP" sz="1050" dirty="0">
                <a:solidFill>
                  <a:srgbClr val="99CC00"/>
                </a:solidFill>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伝えたいこと［大テーマ］</a:t>
            </a:r>
            <a:endParaRPr lang="en-US" altLang="ja-JP" sz="1050" dirty="0">
              <a:solidFill>
                <a:prstClr val="black"/>
              </a:solidFill>
              <a:latin typeface="メイリオ" pitchFamily="50" charset="-128"/>
              <a:ea typeface="メイリオ" pitchFamily="50" charset="-128"/>
              <a:cs typeface="メイリオ" pitchFamily="50" charset="-128"/>
            </a:endParaRPr>
          </a:p>
          <a:p>
            <a:pPr fontAlgn="auto">
              <a:spcBef>
                <a:spcPts val="600"/>
              </a:spcBef>
              <a:spcAft>
                <a:spcPts val="0"/>
              </a:spcAft>
              <a:defRPr/>
            </a:pPr>
            <a:endParaRPr lang="ja-JP" altLang="ja-JP" sz="1400" dirty="0">
              <a:solidFill>
                <a:prstClr val="black"/>
              </a:solidFill>
              <a:latin typeface="メイリオ" pitchFamily="50" charset="-128"/>
              <a:ea typeface="メイリオ" pitchFamily="50" charset="-128"/>
              <a:cs typeface="メイリオ" pitchFamily="50" charset="-128"/>
            </a:endParaRPr>
          </a:p>
        </p:txBody>
      </p:sp>
      <p:graphicFrame>
        <p:nvGraphicFramePr>
          <p:cNvPr id="31" name="表 30"/>
          <p:cNvGraphicFramePr>
            <a:graphicFrameLocks noGrp="1"/>
          </p:cNvGraphicFramePr>
          <p:nvPr>
            <p:extLst>
              <p:ext uri="{D42A27DB-BD31-4B8C-83A1-F6EECF244321}">
                <p14:modId xmlns:p14="http://schemas.microsoft.com/office/powerpoint/2010/main" val="3156831820"/>
              </p:ext>
            </p:extLst>
          </p:nvPr>
        </p:nvGraphicFramePr>
        <p:xfrm>
          <a:off x="276225" y="3429000"/>
          <a:ext cx="8572560" cy="3214706"/>
        </p:xfrm>
        <a:graphic>
          <a:graphicData uri="http://schemas.openxmlformats.org/drawingml/2006/table">
            <a:tbl>
              <a:tblPr firstRow="1" bandRow="1">
                <a:tableStyleId>{F5AB1C69-6EDB-4FF4-983F-18BD219EF322}</a:tableStyleId>
              </a:tblPr>
              <a:tblGrid>
                <a:gridCol w="285752"/>
                <a:gridCol w="2428862"/>
                <a:gridCol w="3413470"/>
                <a:gridCol w="803683"/>
                <a:gridCol w="803683"/>
                <a:gridCol w="837110"/>
              </a:tblGrid>
              <a:tr h="292246">
                <a:tc gridSpan="2">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小テーマ</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hMerge="1">
                  <a:txBody>
                    <a:bodyPr/>
                    <a:lstStyle/>
                    <a:p>
                      <a:endParaRPr kumimoji="1" lang="ja-JP" altLang="en-US"/>
                    </a:p>
                  </a:txBody>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ポイント</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所要時間</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優先度</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a:r>
                        <a:rPr kumimoji="1" lang="ja-JP" altLang="en-US" sz="1050" b="0" dirty="0" smtClean="0">
                          <a:solidFill>
                            <a:schemeClr val="tx1"/>
                          </a:solidFill>
                          <a:latin typeface="メイリオ" pitchFamily="50" charset="-128"/>
                          <a:ea typeface="メイリオ" pitchFamily="50" charset="-128"/>
                          <a:cs typeface="メイリオ" pitchFamily="50" charset="-128"/>
                        </a:rPr>
                        <a:t>話す順序</a:t>
                      </a:r>
                      <a:endParaRPr kumimoji="1" lang="ja-JP" altLang="en-US" sz="1050" b="0" dirty="0">
                        <a:solidFill>
                          <a:schemeClr val="tx1"/>
                        </a:solidFill>
                        <a:latin typeface="メイリオ" pitchFamily="50" charset="-128"/>
                        <a:ea typeface="メイリオ" pitchFamily="50" charset="-128"/>
                        <a:cs typeface="メイリオ" pitchFamily="50" charset="-128"/>
                      </a:endParaRPr>
                    </a:p>
                  </a:txBody>
                  <a:tcP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292246">
                <a:tc>
                  <a:txBody>
                    <a:bodyPr/>
                    <a:lstStyle/>
                    <a:p>
                      <a:pPr algn="ctr"/>
                      <a:r>
                        <a:rPr kumimoji="1" lang="en-US" altLang="ja-JP" sz="1050" b="0" dirty="0" smtClean="0">
                          <a:solidFill>
                            <a:schemeClr val="accent3">
                              <a:lumMod val="75000"/>
                            </a:schemeClr>
                          </a:solidFill>
                          <a:latin typeface="Arial Black" pitchFamily="34" charset="0"/>
                        </a:rPr>
                        <a:t>1</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2</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3</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4</a:t>
                      </a: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5</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6</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7</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8</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9</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2246">
                <a:tc>
                  <a:txBody>
                    <a:bodyPr/>
                    <a:lstStyle/>
                    <a:p>
                      <a:pPr algn="ctr"/>
                      <a:r>
                        <a:rPr kumimoji="1" lang="en-US" altLang="ja-JP" sz="1050" b="0" dirty="0" smtClean="0">
                          <a:solidFill>
                            <a:schemeClr val="accent3">
                              <a:lumMod val="75000"/>
                            </a:schemeClr>
                          </a:solidFill>
                          <a:latin typeface="Arial Black" pitchFamily="34" charset="0"/>
                        </a:rPr>
                        <a:t>10</a:t>
                      </a:r>
                      <a:endParaRPr kumimoji="1" lang="ja-JP" altLang="en-US" sz="1050" b="0" dirty="0">
                        <a:solidFill>
                          <a:schemeClr val="accent3">
                            <a:lumMod val="75000"/>
                          </a:schemeClr>
                        </a:solidFill>
                        <a:latin typeface="Arial Black" pitchFamily="34" charset="0"/>
                      </a:endParaRPr>
                    </a:p>
                  </a:txBody>
                  <a:tcPr marL="36000" marR="36000"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kumimoji="1" lang="ja-JP" altLang="en-US" sz="1050" b="0" dirty="0">
                        <a:solidFill>
                          <a:schemeClr val="tx1"/>
                        </a:solidFill>
                      </a:endParaRPr>
                    </a:p>
                  </a:txBody>
                  <a:tcPr marT="7200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25" name="上下矢印 24"/>
          <p:cNvSpPr/>
          <p:nvPr/>
        </p:nvSpPr>
        <p:spPr>
          <a:xfrm>
            <a:off x="1405930" y="1500188"/>
            <a:ext cx="285750" cy="1143000"/>
          </a:xfrm>
          <a:prstGeom prst="upDownArrow">
            <a:avLst>
              <a:gd name="adj1" fmla="val 49999"/>
              <a:gd name="adj2" fmla="val 50000"/>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27" name="二方向矢印 26"/>
          <p:cNvSpPr/>
          <p:nvPr/>
        </p:nvSpPr>
        <p:spPr>
          <a:xfrm flipH="1" flipV="1">
            <a:off x="1696815" y="1785938"/>
            <a:ext cx="642937" cy="857250"/>
          </a:xfrm>
          <a:prstGeom prst="leftUpArrow">
            <a:avLst>
              <a:gd name="adj1" fmla="val 22006"/>
              <a:gd name="adj2" fmla="val 25000"/>
              <a:gd name="adj3" fmla="val 22754"/>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0" name="テキスト ボックス 29"/>
          <p:cNvSpPr txBox="1"/>
          <p:nvPr/>
        </p:nvSpPr>
        <p:spPr>
          <a:xfrm>
            <a:off x="107504" y="1643063"/>
            <a:ext cx="1467068" cy="925894"/>
          </a:xfrm>
          <a:prstGeom prst="rect">
            <a:avLst/>
          </a:prstGeom>
          <a:noFill/>
        </p:spPr>
        <p:txBody>
          <a:bodyPr wrap="none">
            <a:spAutoFit/>
          </a:bodyPr>
          <a:lstStyle/>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伝えたいことは</a:t>
            </a:r>
            <a:r>
              <a:rPr lang="en-US" altLang="ja-JP" sz="1000" dirty="0">
                <a:solidFill>
                  <a:schemeClr val="accent3">
                    <a:lumMod val="75000"/>
                  </a:schemeClr>
                </a:solidFill>
                <a:latin typeface="メイリオ" pitchFamily="50" charset="-128"/>
                <a:ea typeface="メイリオ" pitchFamily="50" charset="-128"/>
                <a:cs typeface="メイリオ" pitchFamily="50" charset="-128"/>
              </a:rPr>
              <a:t/>
            </a:r>
            <a:br>
              <a:rPr lang="en-US" altLang="ja-JP" sz="1000" dirty="0">
                <a:solidFill>
                  <a:schemeClr val="accent3">
                    <a:lumMod val="75000"/>
                  </a:schemeClr>
                </a:solidFill>
                <a:latin typeface="メイリオ" pitchFamily="50" charset="-128"/>
                <a:ea typeface="メイリオ" pitchFamily="50" charset="-128"/>
                <a:cs typeface="メイリオ" pitchFamily="50" charset="-128"/>
              </a:rPr>
            </a:br>
            <a:r>
              <a:rPr lang="ja-JP" altLang="en-US" sz="1000" dirty="0">
                <a:solidFill>
                  <a:schemeClr val="accent3">
                    <a:lumMod val="75000"/>
                  </a:schemeClr>
                </a:solidFill>
                <a:latin typeface="メイリオ" pitchFamily="50" charset="-128"/>
                <a:ea typeface="メイリオ" pitchFamily="50" charset="-128"/>
                <a:cs typeface="メイリオ" pitchFamily="50" charset="-128"/>
              </a:rPr>
              <a:t>プレゼンテーションの</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目的や、聞き手の</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知りたいことから</a:t>
            </a:r>
            <a:endParaRPr lang="en-US" altLang="ja-JP" sz="1000" dirty="0">
              <a:solidFill>
                <a:schemeClr val="accent3">
                  <a:lumMod val="75000"/>
                </a:schemeClr>
              </a:solidFill>
              <a:latin typeface="メイリオ" pitchFamily="50" charset="-128"/>
              <a:ea typeface="メイリオ" pitchFamily="50" charset="-128"/>
              <a:cs typeface="メイリオ" pitchFamily="50" charset="-128"/>
            </a:endParaRPr>
          </a:p>
          <a:p>
            <a:pPr fontAlgn="auto">
              <a:lnSpc>
                <a:spcPts val="1300"/>
              </a:lnSpc>
              <a:spcBef>
                <a:spcPts val="0"/>
              </a:spcBef>
              <a:spcAft>
                <a:spcPts val="0"/>
              </a:spcAft>
              <a:defRPr/>
            </a:pPr>
            <a:r>
              <a:rPr lang="ja-JP" altLang="en-US" sz="1000" dirty="0">
                <a:solidFill>
                  <a:schemeClr val="accent3">
                    <a:lumMod val="75000"/>
                  </a:schemeClr>
                </a:solidFill>
                <a:latin typeface="メイリオ" pitchFamily="50" charset="-128"/>
                <a:ea typeface="メイリオ" pitchFamily="50" charset="-128"/>
                <a:cs typeface="メイリオ" pitchFamily="50" charset="-128"/>
              </a:rPr>
              <a:t>外れていませんか？</a:t>
            </a:r>
          </a:p>
        </p:txBody>
      </p:sp>
      <p:sp>
        <p:nvSpPr>
          <p:cNvPr id="32" name="Rectangle 3"/>
          <p:cNvSpPr txBox="1">
            <a:spLocks noChangeArrowheads="1"/>
          </p:cNvSpPr>
          <p:nvPr/>
        </p:nvSpPr>
        <p:spPr bwMode="auto">
          <a:xfrm>
            <a:off x="179388" y="115888"/>
            <a:ext cx="4608636" cy="490537"/>
          </a:xfrm>
          <a:prstGeom prst="rect">
            <a:avLst/>
          </a:prstGeom>
          <a:solidFill>
            <a:srgbClr val="FFFFFF"/>
          </a:solidFill>
          <a:ln w="9525">
            <a:solidFill>
              <a:srgbClr val="99CC00"/>
            </a:solidFill>
            <a:miter lim="800000"/>
            <a:headEnd/>
            <a:tailEnd/>
          </a:ln>
          <a:effectLst>
            <a:outerShdw dist="107763" dir="2700000" algn="ctr" rotWithShape="0">
              <a:srgbClr val="99CC00">
                <a:alpha val="50000"/>
              </a:srgbClr>
            </a:outerShdw>
          </a:effectLst>
        </p:spPr>
        <p:txBody>
          <a:bodyPr tIns="108000" anchor="ctr"/>
          <a:lstStyle/>
          <a:p>
            <a:pPr>
              <a:defRPr/>
            </a:pPr>
            <a:r>
              <a:rPr lang="ja-JP" altLang="en-US" sz="2000" b="1" kern="0" dirty="0">
                <a:solidFill>
                  <a:srgbClr val="000000"/>
                </a:solidFill>
                <a:latin typeface="メイリオ" pitchFamily="50" charset="-128"/>
                <a:ea typeface="メイリオ" pitchFamily="50" charset="-128"/>
                <a:cs typeface="メイリオ" pitchFamily="50" charset="-128"/>
              </a:rPr>
              <a:t>プレゼンテーション情報整理シート</a:t>
            </a:r>
            <a:endParaRPr lang="ja-JP" altLang="en-US" b="1" kern="0" dirty="0">
              <a:solidFill>
                <a:srgbClr val="000000"/>
              </a:solidFill>
              <a:latin typeface="メイリオ" pitchFamily="50" charset="-128"/>
              <a:ea typeface="メイリオ" pitchFamily="50" charset="-128"/>
              <a:cs typeface="メイリオ"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954088" y="4365625"/>
            <a:ext cx="7235825" cy="1584325"/>
          </a:xfrm>
          <a:prstGeom prst="rect">
            <a:avLst/>
          </a:prstGeom>
          <a:noFill/>
          <a:ln w="38100" cmpd="dbl">
            <a:solidFill>
              <a:srgbClr val="000000"/>
            </a:solidFill>
            <a:miter lim="800000"/>
            <a:headEnd/>
            <a:tailEnd/>
          </a:ln>
        </p:spPr>
        <p:txBody>
          <a:bodyPr anchor="ctr"/>
          <a:lstStyle/>
          <a:p>
            <a:pPr fontAlgn="auto">
              <a:lnSpc>
                <a:spcPct val="120000"/>
              </a:lnSpc>
              <a:spcBef>
                <a:spcPts val="0"/>
              </a:spcBef>
              <a:spcAft>
                <a:spcPts val="0"/>
              </a:spcAft>
              <a:defRPr/>
            </a:pPr>
            <a:r>
              <a:rPr kumimoji="0" lang="en-US" altLang="ja-JP" sz="1400" kern="0" dirty="0">
                <a:solidFill>
                  <a:sysClr val="windowText" lastClr="000000"/>
                </a:solidFill>
                <a:latin typeface="メイリオ" pitchFamily="50" charset="-128"/>
                <a:ea typeface="メイリオ" pitchFamily="50" charset="-128"/>
              </a:rPr>
              <a:t>Microsoft</a:t>
            </a:r>
            <a:r>
              <a:rPr kumimoji="0" lang="ja-JP" altLang="en-US" sz="1400" kern="0" dirty="0" err="1">
                <a:solidFill>
                  <a:sysClr val="windowText" lastClr="000000"/>
                </a:solidFill>
                <a:latin typeface="メイリオ" pitchFamily="50" charset="-128"/>
                <a:ea typeface="メイリオ" pitchFamily="50" charset="-128"/>
              </a:rPr>
              <a:t>、</a:t>
            </a:r>
            <a:r>
              <a:rPr kumimoji="0" lang="en-US" altLang="ja-JP" sz="1400" kern="0" dirty="0">
                <a:solidFill>
                  <a:sysClr val="windowText" lastClr="000000"/>
                </a:solidFill>
                <a:latin typeface="メイリオ" pitchFamily="50" charset="-128"/>
                <a:ea typeface="メイリオ" pitchFamily="50" charset="-128"/>
              </a:rPr>
              <a:t>Microsoft</a:t>
            </a:r>
            <a:r>
              <a:rPr kumimoji="0" lang="ja-JP" altLang="en-US" sz="1400" kern="0" dirty="0">
                <a:solidFill>
                  <a:sysClr val="windowText" lastClr="000000"/>
                </a:solidFill>
                <a:latin typeface="メイリオ" pitchFamily="50" charset="-128"/>
                <a:ea typeface="メイリオ" pitchFamily="50" charset="-128"/>
              </a:rPr>
              <a:t> ロゴ、</a:t>
            </a:r>
            <a:r>
              <a:rPr kumimoji="0" lang="en-US" altLang="ja-JP" sz="1400" kern="0" dirty="0">
                <a:solidFill>
                  <a:sysClr val="windowText" lastClr="000000"/>
                </a:solidFill>
                <a:latin typeface="メイリオ" pitchFamily="50" charset="-128"/>
                <a:ea typeface="メイリオ" pitchFamily="50" charset="-128"/>
              </a:rPr>
              <a:t>Internet Explorer</a:t>
            </a:r>
            <a:r>
              <a:rPr kumimoji="0" lang="ja-JP" altLang="en-US" sz="1400" kern="0" dirty="0" err="1">
                <a:solidFill>
                  <a:sysClr val="windowText" lastClr="000000"/>
                </a:solidFill>
                <a:latin typeface="メイリオ" pitchFamily="50" charset="-128"/>
                <a:ea typeface="メイリオ" pitchFamily="50" charset="-128"/>
              </a:rPr>
              <a:t>、</a:t>
            </a:r>
            <a:r>
              <a:rPr kumimoji="0" lang="en-US" altLang="ja-JP" sz="1400" kern="0" dirty="0">
                <a:solidFill>
                  <a:sysClr val="windowText" lastClr="000000"/>
                </a:solidFill>
                <a:latin typeface="メイリオ" pitchFamily="50" charset="-128"/>
                <a:ea typeface="メイリオ" pitchFamily="50" charset="-128"/>
              </a:rPr>
              <a:t>Windows</a:t>
            </a:r>
            <a:r>
              <a:rPr kumimoji="0" lang="ja-JP" altLang="en-US" sz="1400" kern="0" dirty="0" err="1">
                <a:solidFill>
                  <a:sysClr val="windowText" lastClr="000000"/>
                </a:solidFill>
                <a:latin typeface="メイリオ" pitchFamily="50" charset="-128"/>
                <a:ea typeface="メイリオ" pitchFamily="50" charset="-128"/>
              </a:rPr>
              <a:t>、</a:t>
            </a:r>
            <a:r>
              <a:rPr kumimoji="0" lang="en-US" altLang="ja-JP" sz="1400" kern="0" dirty="0">
                <a:solidFill>
                  <a:sysClr val="windowText" lastClr="000000"/>
                </a:solidFill>
                <a:latin typeface="メイリオ" pitchFamily="50" charset="-128"/>
                <a:ea typeface="メイリオ" pitchFamily="50" charset="-128"/>
              </a:rPr>
              <a:t>Windows Vista</a:t>
            </a:r>
            <a:r>
              <a:rPr kumimoji="0" lang="ja-JP" altLang="en-US" sz="1400" kern="0" dirty="0" err="1">
                <a:solidFill>
                  <a:sysClr val="windowText" lastClr="000000"/>
                </a:solidFill>
                <a:latin typeface="メイリオ" pitchFamily="50" charset="-128"/>
                <a:ea typeface="メイリオ" pitchFamily="50" charset="-128"/>
              </a:rPr>
              <a:t>、</a:t>
            </a:r>
            <a:r>
              <a:rPr kumimoji="0" lang="en-US" altLang="ja-JP" sz="1400" kern="0" dirty="0">
                <a:solidFill>
                  <a:sysClr val="windowText" lastClr="000000"/>
                </a:solidFill>
                <a:latin typeface="メイリオ" pitchFamily="50" charset="-128"/>
                <a:ea typeface="メイリオ" pitchFamily="50" charset="-128"/>
              </a:rPr>
              <a:t>Windows</a:t>
            </a:r>
            <a:r>
              <a:rPr kumimoji="0" lang="ja-JP" altLang="en-US" sz="1400" kern="0" dirty="0">
                <a:solidFill>
                  <a:sysClr val="windowText" lastClr="000000"/>
                </a:solidFill>
                <a:latin typeface="メイリオ" pitchFamily="50" charset="-128"/>
                <a:ea typeface="メイリオ" pitchFamily="50" charset="-128"/>
              </a:rPr>
              <a:t> ロゴは、米国 </a:t>
            </a:r>
            <a:r>
              <a:rPr kumimoji="0" lang="en-US" altLang="ja-JP" sz="1400" kern="0" dirty="0">
                <a:solidFill>
                  <a:sysClr val="windowText" lastClr="000000"/>
                </a:solidFill>
                <a:latin typeface="メイリオ" pitchFamily="50" charset="-128"/>
                <a:ea typeface="メイリオ" pitchFamily="50" charset="-128"/>
              </a:rPr>
              <a:t>Microsoft Corporation </a:t>
            </a:r>
            <a:r>
              <a:rPr kumimoji="0" lang="ja-JP" altLang="en-US" sz="1400" kern="0" dirty="0">
                <a:solidFill>
                  <a:sysClr val="windowText" lastClr="000000"/>
                </a:solidFill>
                <a:latin typeface="メイリオ" pitchFamily="50" charset="-128"/>
                <a:ea typeface="メイリオ" pitchFamily="50" charset="-128"/>
              </a:rPr>
              <a:t>および</a:t>
            </a:r>
            <a:r>
              <a:rPr kumimoji="0" lang="en-US" altLang="ja-JP" sz="1400" kern="0" dirty="0">
                <a:solidFill>
                  <a:sysClr val="windowText" lastClr="000000"/>
                </a:solidFill>
                <a:latin typeface="メイリオ" pitchFamily="50" charset="-128"/>
                <a:ea typeface="メイリオ" pitchFamily="50" charset="-128"/>
              </a:rPr>
              <a:t>/</a:t>
            </a:r>
            <a:r>
              <a:rPr kumimoji="0" lang="ja-JP" altLang="en-US" sz="1400" kern="0" dirty="0">
                <a:solidFill>
                  <a:sysClr val="windowText" lastClr="000000"/>
                </a:solidFill>
                <a:latin typeface="メイリオ" pitchFamily="50" charset="-128"/>
                <a:ea typeface="メイリオ" pitchFamily="50" charset="-128"/>
              </a:rPr>
              <a:t>またはその関連会社の商標です。</a:t>
            </a:r>
          </a:p>
          <a:p>
            <a:pPr fontAlgn="auto">
              <a:lnSpc>
                <a:spcPct val="120000"/>
              </a:lnSpc>
              <a:spcBef>
                <a:spcPts val="0"/>
              </a:spcBef>
              <a:spcAft>
                <a:spcPts val="0"/>
              </a:spcAft>
              <a:defRPr/>
            </a:pPr>
            <a:r>
              <a:rPr kumimoji="0" lang="ja-JP" altLang="en-US" sz="1400" kern="0" dirty="0">
                <a:solidFill>
                  <a:sysClr val="windowText" lastClr="000000"/>
                </a:solidFill>
                <a:latin typeface="メイリオ" pitchFamily="50" charset="-128"/>
                <a:ea typeface="メイリオ" pitchFamily="50" charset="-128"/>
              </a:rPr>
              <a:t>その他、記載されている会社名および製品名は、各社の商標または登録商標です。</a:t>
            </a:r>
          </a:p>
          <a:p>
            <a:pPr fontAlgn="auto">
              <a:lnSpc>
                <a:spcPct val="120000"/>
              </a:lnSpc>
              <a:spcBef>
                <a:spcPts val="0"/>
              </a:spcBef>
              <a:spcAft>
                <a:spcPts val="0"/>
              </a:spcAft>
              <a:defRPr/>
            </a:pPr>
            <a:r>
              <a:rPr kumimoji="0" lang="ja-JP" altLang="en-US" sz="1400" kern="0" dirty="0">
                <a:solidFill>
                  <a:sysClr val="windowText" lastClr="000000"/>
                </a:solidFill>
                <a:latin typeface="メイリオ" pitchFamily="50" charset="-128"/>
                <a:ea typeface="メイリオ" pitchFamily="50" charset="-128"/>
              </a:rPr>
              <a:t>制作・著作：マイクロソフト株式会社</a:t>
            </a:r>
          </a:p>
          <a:p>
            <a:pPr fontAlgn="auto">
              <a:lnSpc>
                <a:spcPct val="120000"/>
              </a:lnSpc>
              <a:spcBef>
                <a:spcPts val="0"/>
              </a:spcBef>
              <a:spcAft>
                <a:spcPts val="0"/>
              </a:spcAft>
              <a:defRPr/>
            </a:pPr>
            <a:r>
              <a:rPr kumimoji="0" lang="ja-JP" altLang="en-US" sz="1400" kern="0" dirty="0">
                <a:solidFill>
                  <a:sysClr val="windowText" lastClr="000000"/>
                </a:solidFill>
                <a:latin typeface="メイリオ" pitchFamily="50" charset="-128"/>
                <a:ea typeface="メイリオ" pitchFamily="50" charset="-128"/>
              </a:rPr>
              <a:t>無断使用・複製・転載を禁止します。</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TotalTime>
  <Words>601</Words>
  <Application>Microsoft Office PowerPoint</Application>
  <PresentationFormat>画面に合わせる (4:3)</PresentationFormat>
  <Paragraphs>153</Paragraphs>
  <Slides>4</Slides>
  <Notes>0</Notes>
  <HiddenSlides>0</HiddenSlides>
  <MMClips>0</MMClips>
  <ScaleCrop>false</ScaleCrop>
  <HeadingPairs>
    <vt:vector size="4" baseType="variant">
      <vt:variant>
        <vt:lpstr>テーマ</vt:lpstr>
      </vt:variant>
      <vt:variant>
        <vt:i4>1</vt:i4>
      </vt:variant>
      <vt:variant>
        <vt:lpstr>スライド タイトル</vt:lpstr>
      </vt:variant>
      <vt:variant>
        <vt:i4>4</vt:i4>
      </vt:variant>
    </vt:vector>
  </HeadingPairs>
  <TitlesOfParts>
    <vt:vector size="5" baseType="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Oda Junko</dc:creator>
  <cp:lastModifiedBy>Oda Junko</cp:lastModifiedBy>
  <cp:revision>33</cp:revision>
  <dcterms:created xsi:type="dcterms:W3CDTF">2010-02-17T00:47:33Z</dcterms:created>
  <dcterms:modified xsi:type="dcterms:W3CDTF">2011-04-12T03:03:45Z</dcterms:modified>
</cp:coreProperties>
</file>