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61" r:id="rId3"/>
    <p:sldId id="263" r:id="rId4"/>
    <p:sldId id="264" r:id="rId5"/>
    <p:sldId id="266" r:id="rId6"/>
    <p:sldId id="265" r:id="rId7"/>
    <p:sldId id="267" r:id="rId8"/>
  </p:sldIdLst>
  <p:sldSz cx="9906000" cy="6858000" type="A4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FFC671"/>
    <a:srgbClr val="000066"/>
    <a:srgbClr val="CCCCFF"/>
    <a:srgbClr val="99CCFF"/>
    <a:srgbClr val="B3B3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601" autoAdjust="0"/>
    <p:restoredTop sz="98177" autoAdjust="0"/>
  </p:normalViewPr>
  <p:slideViewPr>
    <p:cSldViewPr snapToGrid="0">
      <p:cViewPr varScale="1">
        <p:scale>
          <a:sx n="85" d="100"/>
          <a:sy n="85" d="100"/>
        </p:scale>
        <p:origin x="-96" y="-468"/>
      </p:cViewPr>
      <p:guideLst>
        <p:guide orient="horz" pos="3855"/>
        <p:guide pos="31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defTabSz="1066800">
              <a:defRPr sz="1400"/>
            </a:lvl1pPr>
          </a:lstStyle>
          <a:p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algn="r" defTabSz="1066800">
              <a:defRPr sz="1400"/>
            </a:lvl1pPr>
          </a:lstStyle>
          <a:p>
            <a:endParaRPr lang="en-US" altLang="ja-JP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7550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3537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defTabSz="1066800">
              <a:defRPr sz="1400"/>
            </a:lvl1pPr>
          </a:lstStyle>
          <a:p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algn="r" defTabSz="1066800">
              <a:defRPr sz="1400"/>
            </a:lvl1pPr>
          </a:lstStyle>
          <a:p>
            <a:fld id="{8E8EC292-F126-4A2E-B02A-FFD9D2F5F5F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42508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0A9951-9BCF-4AD3-8F9C-20046333E9E1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20FB65-3046-4F97-9E90-21AEDB40D2E9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4586F0-C76C-49D8-8739-9A1D9A33A83F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BB2950-DC9C-46B4-9362-CE4ED8A096D5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A4DB5B-753B-48D9-8841-10047CC621FD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B7EC09-F852-4328-A9A4-7FEE75D97D37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AB6FF6-1D71-4677-8143-04AAA5B084C9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304800" y="314325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000066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en-US" altLang="ja-JP" dirty="0">
                <a:solidFill>
                  <a:srgbClr val="3333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en-US" altLang="ja-JP" dirty="0">
                <a:solidFill>
                  <a:srgbClr val="B3B3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「集計テンプレート①②」ご利用の前に</a:t>
            </a:r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354013" y="801688"/>
            <a:ext cx="8445430" cy="208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１）本テンプレートは２種類あります。</a:t>
            </a:r>
          </a:p>
          <a:p>
            <a:pPr>
              <a:lnSpc>
                <a:spcPct val="120000"/>
              </a:lnSpc>
            </a:pP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「集計</a:t>
            </a:r>
            <a:r>
              <a:rPr lang="en-US" altLang="ja-JP" sz="1200" dirty="0" err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temp①.xls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」は、イベントの満足度（項目②）を縦棒グラフのみで表したものです。</a:t>
            </a:r>
          </a:p>
          <a:p>
            <a:pPr>
              <a:lnSpc>
                <a:spcPct val="120000"/>
              </a:lnSpc>
            </a:pP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「集計</a:t>
            </a:r>
            <a:r>
              <a:rPr lang="en-US" altLang="ja-JP" sz="1200" dirty="0" err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temp②.xls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」は、イベントの満足度（項目②）の平均が出るようにしたものです。</a:t>
            </a:r>
          </a:p>
          <a:p>
            <a:pPr>
              <a:lnSpc>
                <a:spcPct val="120000"/>
              </a:lnSpc>
            </a:pP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平均を出すか否かでどちらかを選んで使用してください。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その他の項目などは全く同じものです。</a:t>
            </a:r>
          </a:p>
          <a:p>
            <a:pPr>
              <a:lnSpc>
                <a:spcPct val="120000"/>
              </a:lnSpc>
            </a:pPr>
            <a:endParaRPr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185738" indent="-185738">
              <a:lnSpc>
                <a:spcPct val="120000"/>
              </a:lnSpc>
            </a:pP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１）本テンプレートは、「アンケート用紙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temp.doc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」と対応しています。アンケート用紙を編集して使用した場合は、集計テンプレート</a:t>
            </a:r>
            <a:r>
              <a:rPr lang="ja-JP" altLang="en-US" sz="1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の項目名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や項目数も変更が必要です。</a:t>
            </a:r>
          </a:p>
          <a:p>
            <a:pPr>
              <a:lnSpc>
                <a:spcPct val="120000"/>
              </a:lnSpc>
            </a:pPr>
            <a:endParaRPr lang="ja-JP" altLang="en-US" sz="1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２）行や列を追加する場合は、計算式のズレなどに注意しましょう。</a:t>
            </a:r>
          </a:p>
        </p:txBody>
      </p:sp>
      <p:sp>
        <p:nvSpPr>
          <p:cNvPr id="35871" name="Text Box 31"/>
          <p:cNvSpPr txBox="1">
            <a:spLocks noChangeArrowheads="1"/>
          </p:cNvSpPr>
          <p:nvPr/>
        </p:nvSpPr>
        <p:spPr bwMode="auto">
          <a:xfrm>
            <a:off x="304800" y="3416300"/>
            <a:ext cx="4339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000066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en-US" altLang="ja-JP">
                <a:solidFill>
                  <a:srgbClr val="3333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en-US" altLang="ja-JP">
                <a:solidFill>
                  <a:srgbClr val="B3B3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「集計テンプレート①②」の構成</a:t>
            </a:r>
          </a:p>
        </p:txBody>
      </p:sp>
      <p:sp>
        <p:nvSpPr>
          <p:cNvPr id="35872" name="Text Box 32"/>
          <p:cNvSpPr txBox="1">
            <a:spLocks noChangeArrowheads="1"/>
          </p:cNvSpPr>
          <p:nvPr/>
        </p:nvSpPr>
        <p:spPr bwMode="auto">
          <a:xfrm>
            <a:off x="354013" y="3860800"/>
            <a:ext cx="4801314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本テンプレートは、それぞれ２種類のシートで構成されています。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Sheet1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）集計シート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Sheet2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）結果シート</a:t>
            </a: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354013" y="5343525"/>
            <a:ext cx="6955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「集計シート」で集計し、「結果シート」で結果をご覧ください。</a:t>
            </a:r>
          </a:p>
          <a:p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「集計シート」に入力すると、「結果シート」の表・グラフは自動的に計算され、表示されます。</a:t>
            </a:r>
          </a:p>
        </p:txBody>
      </p:sp>
      <p:pic>
        <p:nvPicPr>
          <p:cNvPr id="35875" name="Picture 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6325" y="3987800"/>
            <a:ext cx="2106613" cy="1187450"/>
          </a:xfrm>
          <a:prstGeom prst="rect">
            <a:avLst/>
          </a:prstGeom>
          <a:noFill/>
        </p:spPr>
      </p:pic>
      <p:sp>
        <p:nvSpPr>
          <p:cNvPr id="35876" name="Text Box 36"/>
          <p:cNvSpPr txBox="1">
            <a:spLocks noChangeArrowheads="1"/>
          </p:cNvSpPr>
          <p:nvPr/>
        </p:nvSpPr>
        <p:spPr bwMode="auto">
          <a:xfrm>
            <a:off x="7229475" y="4224338"/>
            <a:ext cx="1250950" cy="5078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9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タブをクリックして</a:t>
            </a:r>
          </a:p>
          <a:p>
            <a:r>
              <a:rPr lang="ja-JP" altLang="en-US" sz="9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シートを切り替えます。</a:t>
            </a:r>
          </a:p>
        </p:txBody>
      </p:sp>
      <p:sp>
        <p:nvSpPr>
          <p:cNvPr id="35877" name="Line 37"/>
          <p:cNvSpPr>
            <a:spLocks noChangeShapeType="1"/>
          </p:cNvSpPr>
          <p:nvPr/>
        </p:nvSpPr>
        <p:spPr bwMode="auto">
          <a:xfrm flipV="1">
            <a:off x="6110288" y="4424363"/>
            <a:ext cx="1047750" cy="392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10"/>
          <a:stretch/>
        </p:blipFill>
        <p:spPr bwMode="auto">
          <a:xfrm>
            <a:off x="1563116" y="1540451"/>
            <a:ext cx="7069580" cy="4349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41288" y="184150"/>
            <a:ext cx="299947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［集計テンプレート①②］操作解説</a:t>
            </a:r>
          </a:p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集計シート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3265548" y="52388"/>
            <a:ext cx="6321425" cy="59055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800" b="1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挿入＞図＞ファイルから	・・・「＞」記号は、メニュー名をたどることを示す</a:t>
            </a:r>
          </a:p>
          <a:p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r>
              <a:rPr lang="en-US" altLang="ja-JP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3105150" y="814388"/>
            <a:ext cx="3190875" cy="7848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セルをクリックし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、項目名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を打ち変えます。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一部分のみ変更したい場合は、その文字の位置にマウスポインタを持っていき、ダブルクリックしてカーソルがたったら文字を打ちかえます。</a:t>
            </a:r>
          </a:p>
          <a:p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セル内は文字を折り返す設定になっています。</a:t>
            </a:r>
          </a:p>
        </p:txBody>
      </p:sp>
      <p:sp>
        <p:nvSpPr>
          <p:cNvPr id="34829" name="Line 13"/>
          <p:cNvSpPr>
            <a:spLocks noChangeShapeType="1"/>
          </p:cNvSpPr>
          <p:nvPr/>
        </p:nvSpPr>
        <p:spPr bwMode="auto">
          <a:xfrm flipV="1">
            <a:off x="2662238" y="1277938"/>
            <a:ext cx="395287" cy="796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278" name="AutoShape 462"/>
          <p:cNvSpPr>
            <a:spLocks noChangeArrowheads="1"/>
          </p:cNvSpPr>
          <p:nvPr/>
        </p:nvSpPr>
        <p:spPr bwMode="auto">
          <a:xfrm>
            <a:off x="274638" y="1076325"/>
            <a:ext cx="1414462" cy="698500"/>
          </a:xfrm>
          <a:prstGeom prst="wedgeRectCallout">
            <a:avLst>
              <a:gd name="adj1" fmla="val 77046"/>
              <a:gd name="adj2" fmla="val 5522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アンケート項目を</a:t>
            </a:r>
          </a:p>
          <a:p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記載します。</a:t>
            </a:r>
          </a:p>
        </p:txBody>
      </p:sp>
      <p:sp>
        <p:nvSpPr>
          <p:cNvPr id="35283" name="AutoShape 467"/>
          <p:cNvSpPr>
            <a:spLocks noChangeArrowheads="1"/>
          </p:cNvSpPr>
          <p:nvPr/>
        </p:nvSpPr>
        <p:spPr bwMode="auto">
          <a:xfrm>
            <a:off x="274638" y="1870075"/>
            <a:ext cx="1414462" cy="698500"/>
          </a:xfrm>
          <a:prstGeom prst="wedgeRectCallout">
            <a:avLst>
              <a:gd name="adj1" fmla="val 84792"/>
              <a:gd name="adj2" fmla="val -11819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選択肢を記載します。</a:t>
            </a:r>
          </a:p>
        </p:txBody>
      </p:sp>
      <p:sp>
        <p:nvSpPr>
          <p:cNvPr id="35284" name="AutoShape 468"/>
          <p:cNvSpPr>
            <a:spLocks noChangeArrowheads="1"/>
          </p:cNvSpPr>
          <p:nvPr/>
        </p:nvSpPr>
        <p:spPr bwMode="auto">
          <a:xfrm>
            <a:off x="427038" y="5832475"/>
            <a:ext cx="1414462" cy="698500"/>
          </a:xfrm>
          <a:prstGeom prst="wedgeRectCallout">
            <a:avLst>
              <a:gd name="adj1" fmla="val 59426"/>
              <a:gd name="adj2" fmla="val -138181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アンケートの件数を</a:t>
            </a:r>
          </a:p>
          <a:p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表しています。</a:t>
            </a:r>
          </a:p>
        </p:txBody>
      </p:sp>
      <p:sp>
        <p:nvSpPr>
          <p:cNvPr id="35285" name="Rectangle 469"/>
          <p:cNvSpPr>
            <a:spLocks noChangeArrowheads="1"/>
          </p:cNvSpPr>
          <p:nvPr/>
        </p:nvSpPr>
        <p:spPr bwMode="auto">
          <a:xfrm>
            <a:off x="2179638" y="2395538"/>
            <a:ext cx="6453058" cy="14128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286" name="AutoShape 470"/>
          <p:cNvSpPr>
            <a:spLocks noChangeArrowheads="1"/>
          </p:cNvSpPr>
          <p:nvPr/>
        </p:nvSpPr>
        <p:spPr bwMode="auto">
          <a:xfrm>
            <a:off x="6959600" y="2951163"/>
            <a:ext cx="2687638" cy="903287"/>
          </a:xfrm>
          <a:prstGeom prst="wedgeRectCallout">
            <a:avLst>
              <a:gd name="adj1" fmla="val -49644"/>
              <a:gd name="adj2" fmla="val -951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一行を一件としてアンケートを入力します。</a:t>
            </a:r>
          </a:p>
          <a:p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選択肢のセルが黄色になっている列</a:t>
            </a:r>
            <a:r>
              <a:rPr lang="ja-JP" altLang="en-US" sz="100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以外</a:t>
            </a:r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の列は、アンケートにチェックが入っていた場合にフラグを立てます。（数字の</a:t>
            </a:r>
            <a:r>
              <a:rPr lang="en-US" altLang="ja-JP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を入力します）</a:t>
            </a:r>
          </a:p>
        </p:txBody>
      </p:sp>
      <p:sp>
        <p:nvSpPr>
          <p:cNvPr id="35287" name="Rectangle 471"/>
          <p:cNvSpPr>
            <a:spLocks noChangeArrowheads="1"/>
          </p:cNvSpPr>
          <p:nvPr/>
        </p:nvSpPr>
        <p:spPr bwMode="auto">
          <a:xfrm>
            <a:off x="6138244" y="2022901"/>
            <a:ext cx="642937" cy="3809574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276" name="AutoShape 460"/>
          <p:cNvSpPr>
            <a:spLocks noChangeArrowheads="1"/>
          </p:cNvSpPr>
          <p:nvPr/>
        </p:nvSpPr>
        <p:spPr bwMode="auto">
          <a:xfrm>
            <a:off x="6316663" y="927100"/>
            <a:ext cx="3340100" cy="609600"/>
          </a:xfrm>
          <a:prstGeom prst="wedgeRectCallout">
            <a:avLst>
              <a:gd name="adj1" fmla="val -42870"/>
              <a:gd name="adj2" fmla="val 140106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黄色の列は、自由記述式の回答が入るセルです。</a:t>
            </a:r>
          </a:p>
          <a:p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ここにはアンケートに記載されている文章をそのまま入力します。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797" y="898371"/>
            <a:ext cx="8010525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41288" y="184150"/>
            <a:ext cx="3087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1200" b="1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［集計テンプレート①②］操作解説</a:t>
            </a:r>
          </a:p>
          <a:p>
            <a:r>
              <a:rPr lang="ja-JP" altLang="en-US" sz="1200" b="1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集計シート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3584575" y="66260"/>
            <a:ext cx="6321425" cy="59055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800" b="1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挿入＞図＞ファイルから	・・・「＞」記号は、メニュー名をたどることを示す</a:t>
            </a:r>
          </a:p>
          <a:p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r>
              <a:rPr lang="en-US" altLang="ja-JP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37903" name="AutoShape 15"/>
          <p:cNvSpPr>
            <a:spLocks noChangeArrowheads="1"/>
          </p:cNvSpPr>
          <p:nvPr/>
        </p:nvSpPr>
        <p:spPr bwMode="auto">
          <a:xfrm>
            <a:off x="1995488" y="3403446"/>
            <a:ext cx="2719387" cy="906463"/>
          </a:xfrm>
          <a:prstGeom prst="wedgeRectCallout">
            <a:avLst>
              <a:gd name="adj1" fmla="val -53968"/>
              <a:gd name="adj2" fmla="val 115324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本シートは、</a:t>
            </a:r>
            <a:r>
              <a:rPr lang="en-US" altLang="ja-JP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200</a:t>
            </a:r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件のアンケートまではそのまま入力できるようになっています。</a:t>
            </a:r>
          </a:p>
          <a:p>
            <a:endParaRPr lang="ja-JP" altLang="en-US" sz="100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200</a:t>
            </a:r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件を超える場合には、「▲挿入」の上に行を追加するようにします。</a:t>
            </a: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2070310" y="5660871"/>
            <a:ext cx="3694388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行を追加する場合は、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「▲挿入」の行を右クリック→挿入＞行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で追加します。</a:t>
            </a:r>
          </a:p>
          <a:p>
            <a:r>
              <a:rPr lang="ja-JP" altLang="en-US" sz="900" b="1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注）合計の行をクリックして追加すると、計算式に反映されません。</a:t>
            </a:r>
          </a:p>
        </p:txBody>
      </p:sp>
      <p:sp>
        <p:nvSpPr>
          <p:cNvPr id="37905" name="Line 17"/>
          <p:cNvSpPr>
            <a:spLocks noChangeShapeType="1"/>
          </p:cNvSpPr>
          <p:nvPr/>
        </p:nvSpPr>
        <p:spPr bwMode="auto">
          <a:xfrm>
            <a:off x="1685131" y="5319132"/>
            <a:ext cx="382208" cy="58648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7906" name="AutoShape 18"/>
          <p:cNvSpPr>
            <a:spLocks noChangeArrowheads="1"/>
          </p:cNvSpPr>
          <p:nvPr/>
        </p:nvSpPr>
        <p:spPr bwMode="auto">
          <a:xfrm>
            <a:off x="5860121" y="5660871"/>
            <a:ext cx="2284412" cy="906462"/>
          </a:xfrm>
          <a:prstGeom prst="wedgeRectCallout">
            <a:avLst>
              <a:gd name="adj1" fmla="val -46593"/>
              <a:gd name="adj2" fmla="val -72908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「合計」行のゴールドのセルには、計算式が入っています。ここを上書きすると、計算式が消え、結果シートも表示されなくなりますので</a:t>
            </a:r>
            <a:r>
              <a:rPr lang="ja-JP" altLang="en-US" sz="1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endParaRPr lang="en-US" altLang="ja-JP" sz="1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ご注意</a:t>
            </a:r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ください。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669" y="1204357"/>
            <a:ext cx="6920736" cy="5361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41288" y="184150"/>
            <a:ext cx="3087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1200" b="1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［集計テンプレート①②］操作解説</a:t>
            </a:r>
          </a:p>
          <a:p>
            <a:r>
              <a:rPr lang="ja-JP" altLang="en-US" sz="1200" b="1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結果シート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318565" y="79512"/>
            <a:ext cx="6321425" cy="59055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800" b="1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挿入＞図＞ファイルから	・・・「＞」記号は、メニュー名をたどることを示す</a:t>
            </a:r>
          </a:p>
          <a:p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r>
              <a:rPr lang="en-US" altLang="ja-JP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38924" name="AutoShape 12"/>
          <p:cNvSpPr>
            <a:spLocks noChangeArrowheads="1"/>
          </p:cNvSpPr>
          <p:nvPr/>
        </p:nvSpPr>
        <p:spPr bwMode="auto">
          <a:xfrm>
            <a:off x="5095875" y="1160463"/>
            <a:ext cx="2802421" cy="628650"/>
          </a:xfrm>
          <a:prstGeom prst="wedgeRectCallout">
            <a:avLst>
              <a:gd name="adj1" fmla="val -55917"/>
              <a:gd name="adj2" fmla="val 128282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イベント名や日付など、項目に書かれている</a:t>
            </a:r>
          </a:p>
          <a:p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内容を記入してください。</a:t>
            </a:r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1159669" y="835025"/>
            <a:ext cx="2343944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セル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をクリックし、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内容を入力します。</a:t>
            </a:r>
          </a:p>
        </p:txBody>
      </p:sp>
      <p:sp>
        <p:nvSpPr>
          <p:cNvPr id="38926" name="Line 14"/>
          <p:cNvSpPr>
            <a:spLocks noChangeShapeType="1"/>
          </p:cNvSpPr>
          <p:nvPr/>
        </p:nvSpPr>
        <p:spPr bwMode="auto">
          <a:xfrm flipH="1" flipV="1">
            <a:off x="3228975" y="1065857"/>
            <a:ext cx="596900" cy="99375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927" name="AutoShape 15"/>
          <p:cNvSpPr>
            <a:spLocks noChangeArrowheads="1"/>
          </p:cNvSpPr>
          <p:nvPr/>
        </p:nvSpPr>
        <p:spPr bwMode="auto">
          <a:xfrm>
            <a:off x="7434470" y="3513138"/>
            <a:ext cx="2311194" cy="628650"/>
          </a:xfrm>
          <a:prstGeom prst="wedgeRectCallout">
            <a:avLst>
              <a:gd name="adj1" fmla="val -89486"/>
              <a:gd name="adj2" fmla="val 9343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グラフは左記の表と対応しています。</a:t>
            </a:r>
          </a:p>
          <a:p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表に数字が表示されると同時に</a:t>
            </a:r>
          </a:p>
          <a:p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グラフも表示されます。</a:t>
            </a:r>
          </a:p>
        </p:txBody>
      </p:sp>
      <p:sp>
        <p:nvSpPr>
          <p:cNvPr id="38929" name="Rectangle 17"/>
          <p:cNvSpPr>
            <a:spLocks noChangeArrowheads="1"/>
          </p:cNvSpPr>
          <p:nvPr/>
        </p:nvSpPr>
        <p:spPr bwMode="auto">
          <a:xfrm>
            <a:off x="3256078" y="3100465"/>
            <a:ext cx="423863" cy="10477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928" name="AutoShape 16"/>
          <p:cNvSpPr>
            <a:spLocks noChangeArrowheads="1"/>
          </p:cNvSpPr>
          <p:nvPr/>
        </p:nvSpPr>
        <p:spPr bwMode="auto">
          <a:xfrm>
            <a:off x="177800" y="2678113"/>
            <a:ext cx="1963738" cy="1116012"/>
          </a:xfrm>
          <a:prstGeom prst="wedgeRectCallout">
            <a:avLst>
              <a:gd name="adj1" fmla="val 108042"/>
              <a:gd name="adj2" fmla="val 9319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赤太線で囲んだ表の数字が表示されるセルには、計算式が入っています。</a:t>
            </a:r>
          </a:p>
          <a:p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このセルを上書きすると、集計シートの数字が反映されなくなりますので、ご注意ください。</a:t>
            </a:r>
          </a:p>
        </p:txBody>
      </p:sp>
      <p:sp>
        <p:nvSpPr>
          <p:cNvPr id="38931" name="Rectangle 19"/>
          <p:cNvSpPr>
            <a:spLocks noChangeArrowheads="1"/>
          </p:cNvSpPr>
          <p:nvPr/>
        </p:nvSpPr>
        <p:spPr bwMode="auto">
          <a:xfrm>
            <a:off x="1416320" y="4438766"/>
            <a:ext cx="1839913" cy="1638300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930" name="AutoShape 18"/>
          <p:cNvSpPr>
            <a:spLocks noChangeArrowheads="1"/>
          </p:cNvSpPr>
          <p:nvPr/>
        </p:nvSpPr>
        <p:spPr bwMode="auto">
          <a:xfrm>
            <a:off x="201613" y="5721350"/>
            <a:ext cx="2435570" cy="628650"/>
          </a:xfrm>
          <a:prstGeom prst="wedgeRectCallout">
            <a:avLst>
              <a:gd name="adj1" fmla="val 37870"/>
              <a:gd name="adj2" fmla="val -222981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ja-JP" altLang="en-US" sz="10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ここには、その他の内容として記述されたものをコピーして貼り付けます。</a:t>
            </a:r>
          </a:p>
        </p:txBody>
      </p:sp>
      <p:sp>
        <p:nvSpPr>
          <p:cNvPr id="38932" name="Line 20"/>
          <p:cNvSpPr>
            <a:spLocks noChangeShapeType="1"/>
          </p:cNvSpPr>
          <p:nvPr/>
        </p:nvSpPr>
        <p:spPr bwMode="auto">
          <a:xfrm>
            <a:off x="2463800" y="4525963"/>
            <a:ext cx="1740210" cy="147339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8933" name="Text Box 21"/>
          <p:cNvSpPr txBox="1">
            <a:spLocks noChangeArrowheads="1"/>
          </p:cNvSpPr>
          <p:nvPr/>
        </p:nvSpPr>
        <p:spPr bwMode="auto">
          <a:xfrm>
            <a:off x="3825875" y="6043910"/>
            <a:ext cx="608012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「集計シート」の「その他の内容」列に内容が入力されたセルをクリック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→ホーム＞クリップボード＞コピー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→（「結果シート」へ移動して）貼り付けたいセルをクリック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→ホーム＞クリップボード＞貼り付け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27" y="1246188"/>
            <a:ext cx="6772275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41288" y="184150"/>
            <a:ext cx="3087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1200" b="1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［集計テンプレート①②］操作解説</a:t>
            </a:r>
          </a:p>
          <a:p>
            <a:r>
              <a:rPr lang="ja-JP" altLang="en-US" sz="1200" b="1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結果シート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3398068" y="52388"/>
            <a:ext cx="6321425" cy="59055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800" b="1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挿入＞図＞ファイルから	・・・「＞」記号は、メニュー名をたどることを示す</a:t>
            </a:r>
          </a:p>
          <a:p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r>
              <a:rPr lang="en-US" altLang="ja-JP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40976" name="Rectangle 16"/>
          <p:cNvSpPr>
            <a:spLocks noChangeArrowheads="1"/>
          </p:cNvSpPr>
          <p:nvPr/>
        </p:nvSpPr>
        <p:spPr bwMode="auto">
          <a:xfrm>
            <a:off x="1103313" y="1593038"/>
            <a:ext cx="2294755" cy="3177400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0977" name="AutoShape 17"/>
          <p:cNvSpPr>
            <a:spLocks noChangeArrowheads="1"/>
          </p:cNvSpPr>
          <p:nvPr/>
        </p:nvSpPr>
        <p:spPr bwMode="auto">
          <a:xfrm>
            <a:off x="923925" y="4494213"/>
            <a:ext cx="2349362" cy="806450"/>
          </a:xfrm>
          <a:prstGeom prst="wedgeRectCallout">
            <a:avLst>
              <a:gd name="adj1" fmla="val 37"/>
              <a:gd name="adj2" fmla="val -204329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ここには、自由記述式の回答を</a:t>
            </a:r>
            <a:b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コピーして貼り付けます。</a:t>
            </a:r>
          </a:p>
          <a:p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（「その他の内容」と同じ要領です）</a:t>
            </a:r>
          </a:p>
        </p:txBody>
      </p:sp>
      <p:sp>
        <p:nvSpPr>
          <p:cNvPr id="40978" name="Line 18"/>
          <p:cNvSpPr>
            <a:spLocks noChangeShapeType="1"/>
          </p:cNvSpPr>
          <p:nvPr/>
        </p:nvSpPr>
        <p:spPr bwMode="auto">
          <a:xfrm>
            <a:off x="2327275" y="3008313"/>
            <a:ext cx="2193925" cy="182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4513262" y="4916488"/>
            <a:ext cx="5081311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「集計シート」の自由記述式回答の列の、内容が入力されたセルをクリック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→ホーム＞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クリップボード＞コピー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（「結果シート」へ移動して）貼り付けたいセルをクリック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→ホーム＞クリップボード＞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貼り付け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382" y="864007"/>
            <a:ext cx="7837384" cy="547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41288" y="184150"/>
            <a:ext cx="3087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1200" b="1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［集計テンプレート②］操作解説</a:t>
            </a:r>
          </a:p>
          <a:p>
            <a:r>
              <a:rPr lang="ja-JP" altLang="en-US" sz="1200" b="1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結果シート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3464338" y="53008"/>
            <a:ext cx="6321425" cy="59055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800" b="1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挿入＞図＞ファイルから	・・・「＞」記号は、メニュー名をたどることを示す</a:t>
            </a:r>
          </a:p>
          <a:p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r>
              <a:rPr lang="en-US" altLang="ja-JP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3121564" y="3590887"/>
            <a:ext cx="636588" cy="457006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946" name="AutoShape 10"/>
          <p:cNvSpPr>
            <a:spLocks noChangeArrowheads="1"/>
          </p:cNvSpPr>
          <p:nvPr/>
        </p:nvSpPr>
        <p:spPr bwMode="auto">
          <a:xfrm>
            <a:off x="312738" y="4206875"/>
            <a:ext cx="2106612" cy="962025"/>
          </a:xfrm>
          <a:prstGeom prst="wedgeRectCallout">
            <a:avLst>
              <a:gd name="adj1" fmla="val 84060"/>
              <a:gd name="adj2" fmla="val -79704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合計と平均が表示されるセルにも</a:t>
            </a:r>
          </a:p>
          <a:p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計算式が入っています。</a:t>
            </a:r>
          </a:p>
          <a:p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このセルを上書きすると、合計や</a:t>
            </a:r>
            <a:b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平均が自動で表示されなくなりますので、ご注意ください。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336675" y="4365625"/>
            <a:ext cx="7235825" cy="15843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kumimoji="0" lang="en-US" altLang="ja-JP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kumimoji="0"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 </a:t>
            </a:r>
            <a:r>
              <a:rPr kumimoji="0"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ロゴ、</a:t>
            </a:r>
            <a:r>
              <a:rPr kumimoji="0" lang="en-US" altLang="ja-JP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Internet Explorer</a:t>
            </a:r>
            <a:r>
              <a:rPr kumimoji="0"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kumimoji="0"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 Vista</a:t>
            </a:r>
            <a:r>
              <a:rPr kumimoji="0"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 </a:t>
            </a:r>
            <a:r>
              <a:rPr kumimoji="0"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ロゴは、米国 </a:t>
            </a:r>
            <a:r>
              <a:rPr kumimoji="0" lang="en-US" altLang="ja-JP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 Corporation </a:t>
            </a:r>
            <a:r>
              <a:rPr kumimoji="0"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および</a:t>
            </a:r>
            <a:r>
              <a:rPr kumimoji="0" lang="en-US" altLang="ja-JP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kumimoji="0"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またはその関連会社の商標です。</a:t>
            </a:r>
          </a:p>
          <a:p>
            <a:pPr>
              <a:lnSpc>
                <a:spcPct val="120000"/>
              </a:lnSpc>
            </a:pPr>
            <a:r>
              <a:rPr kumimoji="0"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その他、記載されている会社名および製品名は、各社の商標または登録商標です。</a:t>
            </a:r>
          </a:p>
          <a:p>
            <a:pPr>
              <a:lnSpc>
                <a:spcPct val="120000"/>
              </a:lnSpc>
            </a:pPr>
            <a:r>
              <a:rPr kumimoji="0"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制作・著作：マイクロソフト株式会社</a:t>
            </a:r>
          </a:p>
          <a:p>
            <a:pPr>
              <a:lnSpc>
                <a:spcPct val="120000"/>
              </a:lnSpc>
            </a:pPr>
            <a:r>
              <a:rPr kumimoji="0" lang="ja-JP" altLang="en-US" sz="140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無断使用・複製・転載を禁止します。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5946</TotalTime>
  <Words>749</Words>
  <Application>Microsoft Office PowerPoint</Application>
  <PresentationFormat>A4 210 x 297 mm</PresentationFormat>
  <Paragraphs>99</Paragraphs>
  <Slides>7</Slides>
  <Notes>7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マイクロソフト株式会社</dc:creator>
  <cp:lastModifiedBy>Oda Junko</cp:lastModifiedBy>
  <cp:revision>250</cp:revision>
  <dcterms:created xsi:type="dcterms:W3CDTF">2004-10-04T02:25:45Z</dcterms:created>
  <dcterms:modified xsi:type="dcterms:W3CDTF">2011-04-11T14:23:09Z</dcterms:modified>
</cp:coreProperties>
</file>